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3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256" r:id="rId2"/>
    <p:sldId id="851" r:id="rId3"/>
    <p:sldId id="412" r:id="rId4"/>
    <p:sldId id="413" r:id="rId5"/>
    <p:sldId id="425" r:id="rId6"/>
    <p:sldId id="892" r:id="rId7"/>
    <p:sldId id="853" r:id="rId8"/>
    <p:sldId id="854" r:id="rId9"/>
    <p:sldId id="857" r:id="rId10"/>
    <p:sldId id="859" r:id="rId11"/>
    <p:sldId id="861" r:id="rId12"/>
    <p:sldId id="862" r:id="rId13"/>
    <p:sldId id="894" r:id="rId14"/>
    <p:sldId id="863" r:id="rId15"/>
    <p:sldId id="865" r:id="rId16"/>
    <p:sldId id="867" r:id="rId17"/>
    <p:sldId id="869" r:id="rId18"/>
    <p:sldId id="871" r:id="rId19"/>
    <p:sldId id="872" r:id="rId20"/>
    <p:sldId id="873" r:id="rId21"/>
    <p:sldId id="874" r:id="rId22"/>
    <p:sldId id="875" r:id="rId23"/>
    <p:sldId id="877" r:id="rId24"/>
    <p:sldId id="878" r:id="rId25"/>
    <p:sldId id="885" r:id="rId26"/>
    <p:sldId id="886" r:id="rId27"/>
    <p:sldId id="884" r:id="rId28"/>
    <p:sldId id="882" r:id="rId29"/>
    <p:sldId id="860" r:id="rId30"/>
    <p:sldId id="822" r:id="rId31"/>
    <p:sldId id="823" r:id="rId32"/>
    <p:sldId id="824" r:id="rId33"/>
    <p:sldId id="893" r:id="rId34"/>
  </p:sldIdLst>
  <p:sldSz cx="9144000" cy="6858000" type="screen4x3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  <a:srgbClr val="FFFF99"/>
    <a:srgbClr val="FFCC00"/>
    <a:srgbClr val="FFFF66"/>
    <a:srgbClr val="78953D"/>
    <a:srgbClr val="339933"/>
    <a:srgbClr val="663300"/>
    <a:srgbClr val="009900"/>
    <a:srgbClr val="07CB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中等深淺樣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中等深淺樣式 4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3" autoAdjust="0"/>
    <p:restoredTop sz="87650" autoAdjust="0"/>
  </p:normalViewPr>
  <p:slideViewPr>
    <p:cSldViewPr>
      <p:cViewPr varScale="1">
        <p:scale>
          <a:sx n="67" d="100"/>
          <a:sy n="67" d="100"/>
        </p:scale>
        <p:origin x="-14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TPR_TNR_Efficiency_Accuracy!$AF$3</c:f>
              <c:strCache>
                <c:ptCount val="1"/>
                <c:pt idx="0">
                  <c:v>HTTP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>
                    <a:latin typeface="+mn-lt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TPR_TNR_Efficiency_Accuracy!$AE$4:$AE$5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TPR_TNR_Efficiency_Accuracy!$AF$4:$AF$5</c:f>
              <c:numCache>
                <c:formatCode>0%</c:formatCode>
                <c:ptCount val="2"/>
                <c:pt idx="0">
                  <c:v>0.6</c:v>
                </c:pt>
                <c:pt idx="1">
                  <c:v>0.96</c:v>
                </c:pt>
              </c:numCache>
            </c:numRef>
          </c:val>
        </c:ser>
        <c:ser>
          <c:idx val="1"/>
          <c:order val="1"/>
          <c:tx>
            <c:strRef>
              <c:f>TPR_TNR_Efficiency_Accuracy!$AG$3</c:f>
              <c:strCache>
                <c:ptCount val="1"/>
                <c:pt idx="0">
                  <c:v>FTP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>
                    <a:latin typeface="+mn-lt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TPR_TNR_Efficiency_Accuracy!$AE$4:$AE$5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TPR_TNR_Efficiency_Accuracy!$AG$4:$AG$5</c:f>
              <c:numCache>
                <c:formatCode>0%</c:formatCode>
                <c:ptCount val="2"/>
                <c:pt idx="0">
                  <c:v>0.73</c:v>
                </c:pt>
                <c:pt idx="1">
                  <c:v>0.96</c:v>
                </c:pt>
              </c:numCache>
            </c:numRef>
          </c:val>
        </c:ser>
        <c:ser>
          <c:idx val="2"/>
          <c:order val="2"/>
          <c:tx>
            <c:strRef>
              <c:f>TPR_TNR_Efficiency_Accuracy!$AH$3</c:f>
              <c:strCache>
                <c:ptCount val="1"/>
                <c:pt idx="0">
                  <c:v>NetBIOS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TPR_TNR_Efficiency_Accuracy!$AE$4:$AE$5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TPR_TNR_Efficiency_Accuracy!$AH$4:$AH$5</c:f>
              <c:numCache>
                <c:formatCode>0%</c:formatCode>
                <c:ptCount val="2"/>
                <c:pt idx="0">
                  <c:v>0.6</c:v>
                </c:pt>
                <c:pt idx="1">
                  <c:v>0.92</c:v>
                </c:pt>
              </c:numCache>
            </c:numRef>
          </c:val>
        </c:ser>
        <c:ser>
          <c:idx val="3"/>
          <c:order val="3"/>
          <c:tx>
            <c:strRef>
              <c:f>TPR_TNR_Efficiency_Accuracy!$AI$3</c:f>
              <c:strCache>
                <c:ptCount val="1"/>
                <c:pt idx="0">
                  <c:v>TELNET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TPR_TNR_Efficiency_Accuracy!$AE$4:$AE$5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TPR_TNR_Efficiency_Accuracy!$AI$4:$AI$5</c:f>
              <c:numCache>
                <c:formatCode>0%</c:formatCode>
                <c:ptCount val="2"/>
                <c:pt idx="0">
                  <c:v>0.89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809472"/>
        <c:axId val="110811392"/>
      </c:barChart>
      <c:catAx>
        <c:axId val="110809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Voting Algorithms</a:t>
                </a:r>
                <a:endParaRPr lang="zh-TW" altLang="en-US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zh-TW"/>
          </a:p>
        </c:txPr>
        <c:crossAx val="110811392"/>
        <c:crosses val="autoZero"/>
        <c:auto val="1"/>
        <c:lblAlgn val="ctr"/>
        <c:lblOffset val="100"/>
        <c:noMultiLvlLbl val="0"/>
      </c:catAx>
      <c:valAx>
        <c:axId val="110811392"/>
        <c:scaling>
          <c:orientation val="minMax"/>
          <c:max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Accuracy (%)</a:t>
                </a:r>
                <a:endParaRPr lang="zh-TW" altLang="en-US"/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</a:defRPr>
            </a:pPr>
            <a:endParaRPr lang="zh-TW"/>
          </a:p>
        </c:txPr>
        <c:crossAx val="1108094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TPR_TNR_Efficiency_Accuracy!$C$3</c:f>
              <c:strCache>
                <c:ptCount val="1"/>
                <c:pt idx="0">
                  <c:v>HTTP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TPR_TNR_Efficiency_Accuracy!$B$4:$B$5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TPR_TNR_Efficiency_Accuracy!$C$4:$C$5</c:f>
              <c:numCache>
                <c:formatCode>0%</c:formatCode>
                <c:ptCount val="2"/>
                <c:pt idx="0">
                  <c:v>0</c:v>
                </c:pt>
                <c:pt idx="1">
                  <c:v>0.93</c:v>
                </c:pt>
              </c:numCache>
            </c:numRef>
          </c:val>
        </c:ser>
        <c:ser>
          <c:idx val="1"/>
          <c:order val="1"/>
          <c:tx>
            <c:strRef>
              <c:f>TPR_TNR_Efficiency_Accuracy!$D$3</c:f>
              <c:strCache>
                <c:ptCount val="1"/>
                <c:pt idx="0">
                  <c:v>FTP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TPR_TNR_Efficiency_Accuracy!$B$4:$B$5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TPR_TNR_Efficiency_Accuracy!$D$4:$D$5</c:f>
              <c:numCache>
                <c:formatCode>0%</c:formatCode>
                <c:ptCount val="2"/>
                <c:pt idx="0">
                  <c:v>0</c:v>
                </c:pt>
                <c:pt idx="1">
                  <c:v>0.86</c:v>
                </c:pt>
              </c:numCache>
            </c:numRef>
          </c:val>
        </c:ser>
        <c:ser>
          <c:idx val="2"/>
          <c:order val="2"/>
          <c:tx>
            <c:strRef>
              <c:f>TPR_TNR_Efficiency_Accuracy!$E$3</c:f>
              <c:strCache>
                <c:ptCount val="1"/>
                <c:pt idx="0">
                  <c:v>NetBIOS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TPR_TNR_Efficiency_Accuracy!$B$4:$B$5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TPR_TNR_Efficiency_Accuracy!$E$4:$E$5</c:f>
              <c:numCache>
                <c:formatCode>0%</c:formatCode>
                <c:ptCount val="2"/>
                <c:pt idx="0">
                  <c:v>0.54</c:v>
                </c:pt>
                <c:pt idx="1">
                  <c:v>0.91</c:v>
                </c:pt>
              </c:numCache>
            </c:numRef>
          </c:val>
        </c:ser>
        <c:ser>
          <c:idx val="3"/>
          <c:order val="3"/>
          <c:tx>
            <c:strRef>
              <c:f>TPR_TNR_Efficiency_Accuracy!$F$3</c:f>
              <c:strCache>
                <c:ptCount val="1"/>
                <c:pt idx="0">
                  <c:v>TELNET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TPR_TNR_Efficiency_Accuracy!$B$4:$B$5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TPR_TNR_Efficiency_Accuracy!$F$4:$F$5</c:f>
              <c:numCache>
                <c:formatCode>0%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955008"/>
        <c:axId val="116965376"/>
      </c:barChart>
      <c:catAx>
        <c:axId val="116955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Voting Algorithms</a:t>
                </a:r>
                <a:endParaRPr lang="zh-TW" altLang="en-US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zh-TW"/>
          </a:p>
        </c:txPr>
        <c:crossAx val="116965376"/>
        <c:crosses val="autoZero"/>
        <c:auto val="1"/>
        <c:lblAlgn val="ctr"/>
        <c:lblOffset val="100"/>
        <c:noMultiLvlLbl val="0"/>
      </c:catAx>
      <c:valAx>
        <c:axId val="116965376"/>
        <c:scaling>
          <c:orientation val="minMax"/>
          <c:max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TPR (%)</a:t>
                </a:r>
                <a:endParaRPr lang="zh-TW" altLang="en-US"/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1169550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TPR_TNR_Efficiency_Accuracy!$I$3</c:f>
              <c:strCache>
                <c:ptCount val="1"/>
                <c:pt idx="0">
                  <c:v>HTTP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>
                    <a:latin typeface="+mn-lt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TPR_TNR_Efficiency_Accuracy!$H$4:$H$5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TPR_TNR_Efficiency_Accuracy!$I$4:$I$5</c:f>
              <c:numCache>
                <c:formatCode>0%</c:formatCode>
                <c:ptCount val="2"/>
                <c:pt idx="0">
                  <c:v>1</c:v>
                </c:pt>
                <c:pt idx="1">
                  <c:v>0.98</c:v>
                </c:pt>
              </c:numCache>
            </c:numRef>
          </c:val>
        </c:ser>
        <c:ser>
          <c:idx val="1"/>
          <c:order val="1"/>
          <c:tx>
            <c:strRef>
              <c:f>TPR_TNR_Efficiency_Accuracy!$J$3</c:f>
              <c:strCache>
                <c:ptCount val="1"/>
                <c:pt idx="0">
                  <c:v>FTP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>
                    <a:latin typeface="+mn-lt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TPR_TNR_Efficiency_Accuracy!$H$4:$H$5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TPR_TNR_Efficiency_Accuracy!$J$4:$J$5</c:f>
              <c:numCache>
                <c:formatCode>0%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2"/>
          <c:order val="2"/>
          <c:tx>
            <c:strRef>
              <c:f>TPR_TNR_Efficiency_Accuracy!$K$3</c:f>
              <c:strCache>
                <c:ptCount val="1"/>
                <c:pt idx="0">
                  <c:v>NetBIOS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TPR_TNR_Efficiency_Accuracy!$H$4:$H$5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TPR_TNR_Efficiency_Accuracy!$K$4:$K$5</c:f>
              <c:numCache>
                <c:formatCode>0%</c:formatCode>
                <c:ptCount val="2"/>
                <c:pt idx="0">
                  <c:v>0.72</c:v>
                </c:pt>
                <c:pt idx="1">
                  <c:v>0.96</c:v>
                </c:pt>
              </c:numCache>
            </c:numRef>
          </c:val>
        </c:ser>
        <c:ser>
          <c:idx val="3"/>
          <c:order val="3"/>
          <c:tx>
            <c:strRef>
              <c:f>TPR_TNR_Efficiency_Accuracy!$L$3</c:f>
              <c:strCache>
                <c:ptCount val="1"/>
                <c:pt idx="0">
                  <c:v>TELNET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TPR_TNR_Efficiency_Accuracy!$H$4:$H$5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TPR_TNR_Efficiency_Accuracy!$L$4:$L$5</c:f>
              <c:numCache>
                <c:formatCode>0%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731904"/>
        <c:axId val="116733824"/>
      </c:barChart>
      <c:catAx>
        <c:axId val="116731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Voting Algorithms</a:t>
                </a:r>
                <a:endParaRPr lang="zh-TW" altLang="en-US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zh-TW"/>
          </a:p>
        </c:txPr>
        <c:crossAx val="116733824"/>
        <c:crosses val="autoZero"/>
        <c:auto val="1"/>
        <c:lblAlgn val="ctr"/>
        <c:lblOffset val="100"/>
        <c:noMultiLvlLbl val="0"/>
      </c:catAx>
      <c:valAx>
        <c:axId val="116733824"/>
        <c:scaling>
          <c:orientation val="minMax"/>
          <c:max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TNR (%)</a:t>
                </a:r>
                <a:endParaRPr lang="zh-TW" altLang="en-US"/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</a:defRPr>
            </a:pPr>
            <a:endParaRPr lang="zh-TW"/>
          </a:p>
        </c:txPr>
        <c:crossAx val="116731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TPR_TNR_Efficiency_Accuracy!$I$3</c:f>
              <c:strCache>
                <c:ptCount val="1"/>
                <c:pt idx="0">
                  <c:v>HTTP</c:v>
                </c:pt>
              </c:strCache>
            </c:strRef>
          </c:tx>
          <c:invertIfNegative val="0"/>
          <c:dLbls>
            <c:numFmt formatCode="0%" sourceLinked="0"/>
            <c:txPr>
              <a:bodyPr/>
              <a:lstStyle/>
              <a:p>
                <a:pPr>
                  <a:defRPr b="1">
                    <a:latin typeface="+mn-lt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TPR_TNR_Efficiency_Accuracy!$H$4:$H$5</c:f>
              <c:strCache>
                <c:ptCount val="2"/>
                <c:pt idx="0">
                  <c:v>MV</c:v>
                </c:pt>
                <c:pt idx="1">
                  <c:v>CWV</c:v>
                </c:pt>
              </c:strCache>
            </c:strRef>
          </c:cat>
          <c:val>
            <c:numRef>
              <c:f>(TPR_TNR_Efficiency_Accuracy!$Z$8,TPR_TNR_Efficiency_Accuracy!$Z$14)</c:f>
              <c:numCache>
                <c:formatCode>0%</c:formatCode>
                <c:ptCount val="2"/>
                <c:pt idx="0">
                  <c:v>0.41</c:v>
                </c:pt>
                <c:pt idx="1">
                  <c:v>0.94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710400"/>
        <c:axId val="116712576"/>
      </c:barChart>
      <c:catAx>
        <c:axId val="116710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Voting Algorithms</a:t>
                </a:r>
                <a:endParaRPr lang="zh-TW" altLang="en-US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zh-TW"/>
          </a:p>
        </c:txPr>
        <c:crossAx val="116712576"/>
        <c:crosses val="autoZero"/>
        <c:auto val="1"/>
        <c:lblAlgn val="ctr"/>
        <c:lblOffset val="100"/>
        <c:noMultiLvlLbl val="0"/>
      </c:catAx>
      <c:valAx>
        <c:axId val="116712576"/>
        <c:scaling>
          <c:orientation val="minMax"/>
          <c:max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Efficiency (%)</a:t>
                </a:r>
                <a:endParaRPr lang="zh-TW" altLang="en-US"/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</a:defRPr>
            </a:pPr>
            <a:endParaRPr lang="zh-TW"/>
          </a:p>
        </c:txPr>
        <c:crossAx val="1167104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17" Type="http://schemas.openxmlformats.org/officeDocument/2006/relationships/image" Target="../media/image23.wmf"/><Relationship Id="rId2" Type="http://schemas.openxmlformats.org/officeDocument/2006/relationships/image" Target="../media/image8.wmf"/><Relationship Id="rId16" Type="http://schemas.openxmlformats.org/officeDocument/2006/relationships/image" Target="../media/image22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5" Type="http://schemas.openxmlformats.org/officeDocument/2006/relationships/image" Target="../media/image2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839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A4E07-2DAF-455E-80A9-9F452A5CB098}" type="datetimeFigureOut">
              <a:rPr lang="zh-TW" altLang="en-US" smtClean="0"/>
              <a:pPr/>
              <a:t>2011/7/7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3" y="9429516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839" y="9429516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D2E7-618E-435A-804D-E89A7B6885F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973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4C8F5-DE03-4987-8804-5ECBC8068714}" type="datetimeFigureOut">
              <a:rPr lang="zh-TW" altLang="en-US" smtClean="0"/>
              <a:pPr/>
              <a:t>2011/7/7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3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6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6D472-68D0-4D05-BBB1-E068972ECAA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52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zh-TW" altLang="en-US" dirty="0" smtClean="0"/>
              <a:t>首先，</a:t>
            </a:r>
            <a:r>
              <a:rPr lang="en-US" altLang="zh-TW" dirty="0" smtClean="0"/>
              <a:t>FP/FN</a:t>
            </a:r>
            <a:r>
              <a:rPr lang="zh-TW" altLang="en-US" dirty="0" smtClean="0"/>
              <a:t>發生於每台</a:t>
            </a:r>
            <a:r>
              <a:rPr lang="en-US" altLang="zh-TW" dirty="0" smtClean="0"/>
              <a:t>IDS</a:t>
            </a:r>
            <a:r>
              <a:rPr lang="zh-TW" altLang="en-US" dirty="0" smtClean="0"/>
              <a:t>，故為了改善這根本的問題，</a:t>
            </a:r>
            <a:endParaRPr lang="en-US" altLang="zh-TW" dirty="0" smtClean="0"/>
          </a:p>
          <a:p>
            <a:r>
              <a:rPr lang="zh-TW" altLang="en-US" dirty="0" smtClean="0"/>
              <a:t>我們設計一個方法，簡稱</a:t>
            </a:r>
            <a:r>
              <a:rPr lang="en-US" altLang="zh-TW" dirty="0" smtClean="0"/>
              <a:t>CWV</a:t>
            </a:r>
            <a:r>
              <a:rPr lang="zh-TW" altLang="en-US" dirty="0" smtClean="0"/>
              <a:t>，</a:t>
            </a:r>
            <a:endParaRPr lang="en-US" altLang="zh-TW" dirty="0" smtClean="0"/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 smtClean="0"/>
              <a:t>主要的精神是藉由過去偵測的經驗，建構出</a:t>
            </a:r>
            <a:r>
              <a:rPr lang="en-US" altLang="zh-TW" dirty="0" smtClean="0"/>
              <a:t>creditability</a:t>
            </a:r>
            <a:r>
              <a:rPr lang="zh-TW" altLang="en-US" dirty="0" smtClean="0"/>
              <a:t>，藉此設定</a:t>
            </a:r>
            <a:r>
              <a:rPr lang="en-US" altLang="zh-TW" dirty="0" smtClean="0"/>
              <a:t>weight</a:t>
            </a:r>
            <a:r>
              <a:rPr lang="zh-TW" altLang="en-US" dirty="0" smtClean="0"/>
              <a:t>，以提升對</a:t>
            </a:r>
            <a:r>
              <a:rPr lang="en-US" altLang="zh-TW" dirty="0" smtClean="0"/>
              <a:t>traffic trace</a:t>
            </a:r>
            <a:r>
              <a:rPr lang="zh-TW" altLang="en-US" dirty="0" smtClean="0"/>
              <a:t>判斷的</a:t>
            </a:r>
            <a:r>
              <a:rPr lang="zh-TW" altLang="en-US" dirty="0" smtClean="0"/>
              <a:t>準確性</a:t>
            </a:r>
            <a:r>
              <a:rPr lang="zh-TW" altLang="en-US" sz="1200" dirty="0" smtClean="0"/>
              <a:t>。</a:t>
            </a:r>
            <a:endParaRPr lang="en-US" altLang="zh-TW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b="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sz="1200" dirty="0" smtClean="0">
                <a:ea typeface="新細明體" charset="-120"/>
                <a:sym typeface="Symbol" pitchFamily="18" charset="2"/>
              </a:rPr>
              <a:t>Top 10 accurate alert messages :</a:t>
            </a:r>
          </a:p>
          <a:p>
            <a:r>
              <a:rPr lang="en-US" altLang="zh-TW" sz="1200" dirty="0" smtClean="0">
                <a:ea typeface="新細明體" charset="-120"/>
                <a:sym typeface="Symbol" pitchFamily="18" charset="2"/>
              </a:rPr>
              <a:t>1.</a:t>
            </a:r>
            <a:r>
              <a:rPr lang="en-US" altLang="zh-TW" sz="1200" baseline="0" dirty="0" smtClean="0">
                <a:ea typeface="新細明體" charset="-120"/>
                <a:sym typeface="Symbol" pitchFamily="18" charset="2"/>
              </a:rPr>
              <a:t> 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malicious activities could obtain the private information or access the files on the file system.</a:t>
            </a:r>
            <a:endParaRPr lang="en-US" altLang="zh-TW" sz="1200" dirty="0" smtClean="0">
              <a:ea typeface="新細明體" charset="-120"/>
              <a:sym typeface="Symbol" pitchFamily="18" charset="2"/>
            </a:endParaRPr>
          </a:p>
          <a:p>
            <a:r>
              <a:rPr lang="en-US" altLang="zh-TW" sz="1200" dirty="0" smtClean="0">
                <a:ea typeface="新細明體" charset="-120"/>
                <a:sym typeface="Symbol" pitchFamily="18" charset="2"/>
              </a:rPr>
              <a:t>10.</a:t>
            </a:r>
            <a:r>
              <a:rPr lang="en-US" altLang="zh-TW" sz="1200" baseline="0" dirty="0" smtClean="0">
                <a:ea typeface="新細明體" charset="-120"/>
                <a:sym typeface="Symbol" pitchFamily="18" charset="2"/>
              </a:rPr>
              <a:t> 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malicious activity could gather the information about the target site. </a:t>
            </a:r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sz="1200" dirty="0" smtClean="0"/>
              <a:t>產生許多</a:t>
            </a:r>
            <a:r>
              <a:rPr lang="en-US" altLang="zh-TW" sz="1200" dirty="0" smtClean="0"/>
              <a:t>false alerts</a:t>
            </a:r>
            <a:r>
              <a:rPr lang="zh-TW" altLang="en-US" sz="1200" dirty="0" smtClean="0"/>
              <a:t>的</a:t>
            </a:r>
            <a:r>
              <a:rPr lang="zh-TW" altLang="en-US" sz="1200" dirty="0" smtClean="0"/>
              <a:t>原因：</a:t>
            </a:r>
            <a:endParaRPr lang="en-US" altLang="zh-TW" sz="1200" dirty="0" smtClean="0"/>
          </a:p>
          <a:p>
            <a:r>
              <a:rPr lang="zh-TW" altLang="en-US" sz="1200" dirty="0" smtClean="0"/>
              <a:t>　</a:t>
            </a:r>
            <a:r>
              <a:rPr lang="en-US" altLang="zh-TW" sz="1200" dirty="0" smtClean="0"/>
              <a:t>Runtime </a:t>
            </a:r>
            <a:r>
              <a:rPr lang="en-US" altLang="zh-TW" sz="1200" dirty="0" smtClean="0"/>
              <a:t>limitation</a:t>
            </a:r>
            <a:r>
              <a:rPr lang="zh-TW" altLang="en-US" sz="1200" dirty="0" smtClean="0"/>
              <a:t>：</a:t>
            </a:r>
            <a:endParaRPr lang="en-US" altLang="zh-TW" sz="1200" dirty="0" smtClean="0"/>
          </a:p>
          <a:p>
            <a:r>
              <a:rPr lang="zh-TW" altLang="en-US" sz="1200" dirty="0" smtClean="0"/>
              <a:t>　　</a:t>
            </a:r>
            <a:r>
              <a:rPr lang="zh-TW" altLang="en-US" sz="1200" dirty="0" smtClean="0"/>
              <a:t>有些 </a:t>
            </a:r>
            <a:r>
              <a:rPr lang="en-US" altLang="zh-TW" sz="1200" dirty="0" smtClean="0"/>
              <a:t>malicious </a:t>
            </a:r>
            <a:r>
              <a:rPr lang="zh-TW" altLang="en-US" sz="1200" dirty="0" smtClean="0"/>
              <a:t>和 </a:t>
            </a:r>
            <a:r>
              <a:rPr lang="en-US" altLang="zh-TW" sz="1200" dirty="0" smtClean="0"/>
              <a:t>normal </a:t>
            </a:r>
            <a:r>
              <a:rPr lang="zh-TW" altLang="en-US" sz="1200" dirty="0" smtClean="0"/>
              <a:t>的</a:t>
            </a:r>
            <a:r>
              <a:rPr lang="zh-TW" altLang="en-US" sz="1200" dirty="0" smtClean="0"/>
              <a:t>行為只有些微差異。</a:t>
            </a:r>
            <a:r>
              <a:rPr lang="zh-TW" altLang="en-US" sz="1200" dirty="0" smtClean="0"/>
              <a:t>在 </a:t>
            </a:r>
            <a:r>
              <a:rPr lang="en-US" altLang="zh-TW" sz="1200" dirty="0" smtClean="0"/>
              <a:t>runtime </a:t>
            </a:r>
            <a:r>
              <a:rPr lang="zh-TW" altLang="en-US" sz="1200" dirty="0" smtClean="0"/>
              <a:t>下</a:t>
            </a:r>
            <a:r>
              <a:rPr lang="zh-TW" altLang="en-US" sz="1200" dirty="0" smtClean="0"/>
              <a:t>，把</a:t>
            </a:r>
            <a:r>
              <a:rPr lang="zh-TW" altLang="en-US" sz="1200" dirty="0" smtClean="0"/>
              <a:t>所有 </a:t>
            </a:r>
            <a:r>
              <a:rPr lang="en-US" altLang="zh-TW" sz="1200" dirty="0" smtClean="0"/>
              <a:t>context </a:t>
            </a:r>
            <a:r>
              <a:rPr lang="zh-TW" altLang="en-US" sz="1200" dirty="0" smtClean="0"/>
              <a:t>看</a:t>
            </a:r>
            <a:r>
              <a:rPr lang="zh-TW" altLang="en-US" sz="1200" dirty="0" smtClean="0"/>
              <a:t>完</a:t>
            </a:r>
            <a:r>
              <a:rPr lang="zh-TW" altLang="en-US" sz="1200" baseline="0" dirty="0" smtClean="0"/>
              <a:t>再判斷</a:t>
            </a:r>
            <a:r>
              <a:rPr lang="zh-TW" altLang="en-US" sz="1200" baseline="0" dirty="0" smtClean="0"/>
              <a:t>為 </a:t>
            </a:r>
            <a:r>
              <a:rPr lang="en-US" altLang="zh-TW" sz="1200" baseline="0" dirty="0" smtClean="0"/>
              <a:t>malicious </a:t>
            </a:r>
            <a:r>
              <a:rPr lang="zh-TW" altLang="en-US" sz="1200" baseline="0" dirty="0" smtClean="0"/>
              <a:t>有</a:t>
            </a:r>
            <a:r>
              <a:rPr lang="zh-TW" altLang="en-US" sz="1200" baseline="0" dirty="0" smtClean="0"/>
              <a:t>其難度。</a:t>
            </a:r>
            <a:endParaRPr lang="en-US" altLang="zh-TW" sz="1200" dirty="0" smtClean="0"/>
          </a:p>
          <a:p>
            <a:r>
              <a:rPr lang="zh-TW" altLang="en-US" sz="1200" dirty="0" smtClean="0"/>
              <a:t>　</a:t>
            </a:r>
            <a:r>
              <a:rPr lang="en-US" altLang="zh-TW" sz="1200" dirty="0" smtClean="0"/>
              <a:t>Specificity</a:t>
            </a:r>
            <a:r>
              <a:rPr lang="zh-TW" altLang="en-US" sz="1200" baseline="0" dirty="0" smtClean="0"/>
              <a:t> </a:t>
            </a:r>
            <a:r>
              <a:rPr lang="en-US" altLang="zh-TW" sz="1200" dirty="0" smtClean="0"/>
              <a:t>of detection </a:t>
            </a:r>
            <a:r>
              <a:rPr lang="en-US" altLang="zh-TW" sz="1200" dirty="0" smtClean="0"/>
              <a:t>signatures</a:t>
            </a:r>
            <a:r>
              <a:rPr lang="zh-TW" altLang="en-US" sz="1200" dirty="0" smtClean="0"/>
              <a:t>：</a:t>
            </a:r>
            <a:endParaRPr lang="en-US" altLang="zh-TW" sz="1200" dirty="0" smtClean="0"/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dirty="0" smtClean="0"/>
              <a:t>　　</a:t>
            </a:r>
            <a:r>
              <a:rPr lang="en-US" altLang="zh-TW" sz="1200" dirty="0" smtClean="0"/>
              <a:t>signature </a:t>
            </a:r>
            <a:r>
              <a:rPr lang="zh-TW" altLang="en-US" sz="1200" dirty="0" smtClean="0"/>
              <a:t>設計的 </a:t>
            </a:r>
            <a:r>
              <a:rPr lang="en-US" altLang="zh-TW" sz="1200" dirty="0" smtClean="0"/>
              <a:t>specific </a:t>
            </a:r>
            <a:r>
              <a:rPr lang="zh-TW" altLang="en-US" sz="1200" dirty="0" smtClean="0"/>
              <a:t>還是 </a:t>
            </a:r>
            <a:r>
              <a:rPr lang="en-US" altLang="zh-TW" sz="1200" dirty="0" smtClean="0"/>
              <a:t>general </a:t>
            </a:r>
            <a:r>
              <a:rPr lang="zh-TW" altLang="en-US" sz="1200" dirty="0" smtClean="0"/>
              <a:t>是</a:t>
            </a:r>
            <a:r>
              <a:rPr lang="zh-TW" altLang="en-US" sz="1200" dirty="0" smtClean="0"/>
              <a:t>難以平衡的。</a:t>
            </a:r>
            <a:endParaRPr lang="en-US" altLang="zh-TW" sz="1200" dirty="0" smtClean="0"/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200" dirty="0" smtClean="0"/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dirty="0" smtClean="0"/>
              <a:t>基本</a:t>
            </a:r>
            <a:r>
              <a:rPr lang="zh-TW" altLang="en-US" sz="1200" dirty="0" smtClean="0"/>
              <a:t>的 </a:t>
            </a:r>
            <a:r>
              <a:rPr lang="en-US" altLang="zh-TW" sz="1200" dirty="0" smtClean="0"/>
              <a:t>solution </a:t>
            </a:r>
            <a:r>
              <a:rPr lang="zh-TW" altLang="en-US" sz="1200" dirty="0" smtClean="0"/>
              <a:t>是</a:t>
            </a:r>
            <a:r>
              <a:rPr lang="en-US" altLang="zh-TW" sz="1200" dirty="0" smtClean="0"/>
              <a:t>: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dirty="0" smtClean="0"/>
              <a:t>　</a:t>
            </a:r>
            <a:r>
              <a:rPr lang="en-US" altLang="zh-TW" sz="1200" dirty="0" smtClean="0"/>
              <a:t>Alerts management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600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 the F1 score [21] which is a measure of a test’s accuracy, this work defines a similar measure for the efficiency of voting algorithm. (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調和平均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Difference = 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“each IDS”</a:t>
            </a:r>
            <a:r>
              <a:rPr lang="en-US" altLang="zh-TW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TW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CWV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sz="1200" dirty="0" smtClean="0">
                <a:ea typeface="新細明體" charset="-120"/>
                <a:sym typeface="Symbol" pitchFamily="18" charset="2"/>
              </a:rPr>
              <a:t>TELNET</a:t>
            </a:r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sz="1200" dirty="0" smtClean="0">
                <a:ea typeface="新細明體" charset="-120"/>
                <a:sym typeface="Symbol" pitchFamily="18" charset="2"/>
              </a:rPr>
              <a:t>NetBIOS</a:t>
            </a:r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20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29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600" dirty="0" smtClean="0"/>
              <a:t>Alerts </a:t>
            </a:r>
            <a:r>
              <a:rPr lang="en-US" altLang="zh-TW" sz="1600" dirty="0" smtClean="0"/>
              <a:t>management (</a:t>
            </a:r>
            <a:r>
              <a:rPr lang="zh-TW" altLang="en-US" sz="1600" dirty="0" smtClean="0"/>
              <a:t>如下</a:t>
            </a:r>
            <a:r>
              <a:rPr lang="zh-TW" altLang="en-US" sz="1600" dirty="0" smtClean="0"/>
              <a:t>圖</a:t>
            </a:r>
            <a:r>
              <a:rPr lang="en-US" altLang="zh-TW" sz="1600" dirty="0" smtClean="0"/>
              <a:t>)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dirty="0" smtClean="0"/>
              <a:t>　分析</a:t>
            </a:r>
            <a:r>
              <a:rPr lang="zh-TW" altLang="en-US" sz="1600" dirty="0" smtClean="0"/>
              <a:t>者 </a:t>
            </a:r>
            <a:r>
              <a:rPr lang="en-US" altLang="zh-TW" sz="1600" dirty="0" smtClean="0"/>
              <a:t>post-process </a:t>
            </a:r>
            <a:r>
              <a:rPr lang="zh-TW" altLang="en-US" sz="1600" dirty="0" smtClean="0"/>
              <a:t>所有的 </a:t>
            </a:r>
            <a:r>
              <a:rPr lang="en-US" altLang="zh-TW" sz="1600" dirty="0" smtClean="0"/>
              <a:t>alerts </a:t>
            </a:r>
            <a:r>
              <a:rPr lang="zh-TW" altLang="en-US" sz="1600" dirty="0" smtClean="0"/>
              <a:t>以確認 </a:t>
            </a:r>
            <a:r>
              <a:rPr lang="en-US" altLang="zh-TW" sz="1600" dirty="0" smtClean="0"/>
              <a:t>alerts </a:t>
            </a:r>
            <a:r>
              <a:rPr lang="zh-TW" altLang="en-US" sz="1600" dirty="0" smtClean="0"/>
              <a:t>為 </a:t>
            </a:r>
            <a:r>
              <a:rPr lang="en-US" altLang="zh-TW" sz="1600" dirty="0" smtClean="0"/>
              <a:t>TP </a:t>
            </a:r>
            <a:r>
              <a:rPr lang="zh-TW" altLang="en-US" sz="1600" dirty="0" smtClean="0"/>
              <a:t>或 </a:t>
            </a:r>
            <a:r>
              <a:rPr lang="en-US" altLang="zh-TW" sz="1600" dirty="0" smtClean="0"/>
              <a:t>FP</a:t>
            </a:r>
            <a:endParaRPr lang="en-US" altLang="zh-TW" sz="1600" dirty="0" smtClean="0"/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dirty="0" smtClean="0"/>
              <a:t>　　</a:t>
            </a:r>
            <a:r>
              <a:rPr lang="zh-TW" altLang="en-US" sz="1600" dirty="0" smtClean="0"/>
              <a:t>目標：分析</a:t>
            </a:r>
            <a:r>
              <a:rPr lang="zh-TW" altLang="en-US" sz="1600" dirty="0" smtClean="0"/>
              <a:t>原因</a:t>
            </a:r>
            <a:r>
              <a:rPr lang="zh-TW" altLang="en-US" sz="1600" dirty="0" smtClean="0"/>
              <a:t>以 </a:t>
            </a:r>
            <a:r>
              <a:rPr lang="en-US" altLang="zh-TW" sz="1600" dirty="0" smtClean="0"/>
              <a:t>improve signature </a:t>
            </a:r>
            <a:r>
              <a:rPr lang="zh-TW" altLang="en-US" sz="1600" dirty="0" smtClean="0"/>
              <a:t>的</a:t>
            </a:r>
            <a:r>
              <a:rPr lang="zh-TW" altLang="en-US" sz="1600" dirty="0" smtClean="0"/>
              <a:t>設計</a:t>
            </a:r>
            <a:endParaRPr lang="en-US" altLang="zh-TW" sz="1600" baseline="0" dirty="0" smtClean="0"/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aseline="0" dirty="0" smtClean="0"/>
              <a:t>　　</a:t>
            </a:r>
            <a:r>
              <a:rPr lang="zh-TW" altLang="en-US" sz="1600" baseline="0" dirty="0" smtClean="0"/>
              <a:t>耗費：對</a:t>
            </a:r>
            <a:r>
              <a:rPr lang="zh-TW" altLang="en-US" sz="1600" baseline="0" dirty="0" smtClean="0"/>
              <a:t>分析者來說是個沉重的工作負荷 </a:t>
            </a:r>
            <a:r>
              <a:rPr lang="en-US" altLang="zh-TW" sz="1600" baseline="0" dirty="0" smtClean="0"/>
              <a:t>(</a:t>
            </a:r>
            <a:r>
              <a:rPr lang="zh-TW" altLang="en-US" sz="1600" baseline="0" dirty="0" smtClean="0"/>
              <a:t>尤其是</a:t>
            </a:r>
            <a:r>
              <a:rPr lang="zh-TW" altLang="en-US" sz="1600" baseline="0" dirty="0" smtClean="0"/>
              <a:t>當 </a:t>
            </a:r>
            <a:r>
              <a:rPr lang="en-US" altLang="zh-TW" sz="1600" baseline="0" dirty="0" smtClean="0"/>
              <a:t>alerts </a:t>
            </a:r>
            <a:r>
              <a:rPr lang="zh-TW" altLang="en-US" sz="1600" baseline="0" dirty="0" smtClean="0"/>
              <a:t>數量</a:t>
            </a:r>
            <a:r>
              <a:rPr lang="zh-TW" altLang="en-US" sz="1600" baseline="0" dirty="0" smtClean="0"/>
              <a:t>多時</a:t>
            </a:r>
            <a:r>
              <a:rPr lang="en-US" altLang="zh-TW" sz="1600" baseline="0" dirty="0" smtClean="0"/>
              <a:t>)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aseline="0" dirty="0" smtClean="0"/>
              <a:t>　　</a:t>
            </a:r>
            <a:r>
              <a:rPr lang="zh-TW" altLang="en-US" sz="1600" baseline="0" dirty="0" smtClean="0"/>
              <a:t>問題：於</a:t>
            </a:r>
            <a:r>
              <a:rPr lang="zh-TW" altLang="en-US" sz="1600" baseline="0" dirty="0" smtClean="0"/>
              <a:t>分析中發現大量</a:t>
            </a:r>
            <a:r>
              <a:rPr lang="zh-TW" altLang="en-US" sz="1600" baseline="0" dirty="0" smtClean="0"/>
              <a:t>的 </a:t>
            </a:r>
            <a:r>
              <a:rPr lang="en-US" altLang="zh-TW" sz="1600" baseline="0" dirty="0" smtClean="0"/>
              <a:t>FPs</a:t>
            </a:r>
            <a:endParaRPr lang="en-US" altLang="zh-TW" sz="1600" baseline="0" dirty="0" smtClean="0"/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aseline="0" dirty="0" smtClean="0"/>
              <a:t>　　</a:t>
            </a:r>
            <a:r>
              <a:rPr lang="zh-TW" altLang="en-US" sz="1600" dirty="0" smtClean="0"/>
              <a:t>限制：</a:t>
            </a:r>
            <a:r>
              <a:rPr lang="zh-TW" altLang="en-US" sz="1600" baseline="0" dirty="0" smtClean="0"/>
              <a:t>無法</a:t>
            </a:r>
            <a:r>
              <a:rPr lang="zh-TW" altLang="en-US" sz="1600" baseline="0" dirty="0" smtClean="0"/>
              <a:t>對</a:t>
            </a:r>
            <a:r>
              <a:rPr lang="en-US" altLang="zh-TW" sz="1600" baseline="0" dirty="0" smtClean="0"/>
              <a:t>FN</a:t>
            </a:r>
            <a:r>
              <a:rPr lang="zh-TW" altLang="en-US" sz="1600" baseline="0" dirty="0" smtClean="0"/>
              <a:t>的 </a:t>
            </a:r>
            <a:r>
              <a:rPr lang="en-US" altLang="zh-TW" sz="1600" baseline="0" dirty="0" smtClean="0"/>
              <a:t>cases </a:t>
            </a:r>
            <a:r>
              <a:rPr lang="zh-TW" altLang="en-US" sz="1600" baseline="0" dirty="0" smtClean="0"/>
              <a:t>做</a:t>
            </a:r>
            <a:r>
              <a:rPr lang="zh-TW" altLang="en-US" sz="1600" baseline="0" dirty="0" smtClean="0"/>
              <a:t>分析</a:t>
            </a:r>
            <a:r>
              <a:rPr lang="en-US" altLang="zh-TW" sz="1600" baseline="0" dirty="0" smtClean="0"/>
              <a:t>(</a:t>
            </a:r>
            <a:r>
              <a:rPr lang="zh-TW" altLang="en-US" sz="1600" baseline="0" dirty="0" smtClean="0"/>
              <a:t>因為</a:t>
            </a:r>
            <a:r>
              <a:rPr lang="zh-TW" altLang="en-US" sz="1600" baseline="0" dirty="0" smtClean="0"/>
              <a:t>沒有 </a:t>
            </a:r>
            <a:r>
              <a:rPr lang="en-US" altLang="zh-TW" sz="1600" baseline="0" dirty="0" smtClean="0"/>
              <a:t>alerts </a:t>
            </a:r>
            <a:r>
              <a:rPr lang="zh-TW" altLang="en-US" sz="1600" baseline="0" dirty="0" smtClean="0"/>
              <a:t>的</a:t>
            </a:r>
            <a:r>
              <a:rPr lang="zh-TW" altLang="en-US" sz="1600" baseline="0" dirty="0" smtClean="0"/>
              <a:t>產生</a:t>
            </a:r>
            <a:r>
              <a:rPr lang="en-US" altLang="zh-TW" sz="1600" baseline="0" dirty="0" smtClean="0"/>
              <a:t>)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600" baseline="0" dirty="0" smtClean="0"/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600" baseline="0" dirty="0" smtClean="0"/>
              <a:t>One IDS </a:t>
            </a:r>
            <a:r>
              <a:rPr lang="zh-TW" altLang="en-US" sz="1600" baseline="0" dirty="0" smtClean="0"/>
              <a:t>有其不足，欲藉由 </a:t>
            </a:r>
            <a:r>
              <a:rPr lang="en-US" altLang="zh-TW" sz="1600" baseline="0" dirty="0" smtClean="0"/>
              <a:t>multiple </a:t>
            </a:r>
            <a:r>
              <a:rPr lang="en-US" altLang="zh-TW" sz="1600" baseline="0" dirty="0" smtClean="0"/>
              <a:t>IDSs </a:t>
            </a:r>
            <a:r>
              <a:rPr lang="zh-TW" altLang="en-US" sz="1600" baseline="0" dirty="0" smtClean="0"/>
              <a:t>解決</a:t>
            </a:r>
            <a:endParaRPr lang="en-US" altLang="zh-TW" sz="1600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 smtClean="0"/>
              <a:t>Multiple</a:t>
            </a:r>
            <a:r>
              <a:rPr lang="en-US" altLang="zh-TW" sz="1200" baseline="0" dirty="0" smtClean="0"/>
              <a:t> IDSs </a:t>
            </a:r>
            <a:r>
              <a:rPr lang="zh-TW" altLang="en-US" sz="1200" dirty="0" smtClean="0"/>
              <a:t>的特性和</a:t>
            </a:r>
            <a:r>
              <a:rPr lang="zh-TW" altLang="en-US" sz="1200" dirty="0" smtClean="0"/>
              <a:t>優勢：</a:t>
            </a:r>
            <a:endParaRPr lang="en-US" altLang="zh-TW" sz="12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aseline="0" dirty="0" smtClean="0"/>
              <a:t>　</a:t>
            </a:r>
            <a:r>
              <a:rPr lang="en-US" altLang="zh-TW" sz="1200" baseline="0" dirty="0" smtClean="0"/>
              <a:t>[Why multiple?] FNs </a:t>
            </a:r>
            <a:r>
              <a:rPr lang="zh-TW" altLang="en-US" sz="1200" baseline="0" dirty="0" smtClean="0"/>
              <a:t>可藉由其它家來偵測出 </a:t>
            </a:r>
            <a:r>
              <a:rPr lang="en-US" altLang="zh-TW" sz="1200" baseline="0" dirty="0" smtClean="0"/>
              <a:t>(</a:t>
            </a:r>
            <a:r>
              <a:rPr lang="en-US" altLang="zh-TW" sz="2000" dirty="0" smtClean="0"/>
              <a:t>=&gt; to solve limitation of one IDS</a:t>
            </a:r>
            <a:r>
              <a:rPr lang="en-US" altLang="zh-TW" sz="1200" baseline="0" dirty="0" smtClean="0"/>
              <a:t>)</a:t>
            </a:r>
            <a:endParaRPr lang="en-US" altLang="zh-TW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dirty="0" smtClean="0"/>
              <a:t>　</a:t>
            </a:r>
            <a:r>
              <a:rPr lang="en-US" altLang="zh-TW" sz="1200" dirty="0" smtClean="0"/>
              <a:t>[How</a:t>
            </a:r>
            <a:r>
              <a:rPr lang="en-US" altLang="zh-TW" sz="1200" baseline="0" dirty="0" smtClean="0"/>
              <a:t>?</a:t>
            </a:r>
            <a:r>
              <a:rPr lang="en-US" altLang="zh-TW" sz="1200" dirty="0" smtClean="0"/>
              <a:t>] </a:t>
            </a:r>
            <a:r>
              <a:rPr lang="zh-TW" altLang="en-US" sz="1200" dirty="0" smtClean="0"/>
              <a:t>可藉由 </a:t>
            </a:r>
            <a:r>
              <a:rPr lang="en-US" altLang="zh-TW" sz="1200" dirty="0" smtClean="0"/>
              <a:t>leverage </a:t>
            </a:r>
            <a:r>
              <a:rPr lang="zh-TW" altLang="en-US" sz="1200" dirty="0" smtClean="0"/>
              <a:t>各家的 </a:t>
            </a:r>
            <a:r>
              <a:rPr lang="en-US" altLang="zh-TW" sz="1200" dirty="0" smtClean="0"/>
              <a:t>detection </a:t>
            </a:r>
            <a:r>
              <a:rPr lang="zh-TW" altLang="en-US" sz="1200" dirty="0" smtClean="0"/>
              <a:t>來了解 </a:t>
            </a:r>
            <a:r>
              <a:rPr lang="en-US" altLang="zh-TW" sz="1200" dirty="0" smtClean="0"/>
              <a:t>traffic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dirty="0" smtClean="0"/>
              <a:t>　</a:t>
            </a:r>
            <a:r>
              <a:rPr lang="en-US" altLang="zh-TW" sz="1200" dirty="0" smtClean="0"/>
              <a:t>[Why?] </a:t>
            </a:r>
            <a:r>
              <a:rPr lang="zh-TW" altLang="en-US" sz="1200" dirty="0" smtClean="0"/>
              <a:t>各家對 </a:t>
            </a:r>
            <a:r>
              <a:rPr lang="en-US" altLang="zh-TW" sz="1200" dirty="0" smtClean="0"/>
              <a:t>traffic </a:t>
            </a:r>
            <a:r>
              <a:rPr lang="zh-TW" altLang="en-US" sz="1200" dirty="0" smtClean="0"/>
              <a:t>的 </a:t>
            </a:r>
            <a:r>
              <a:rPr lang="en-US" altLang="zh-TW" sz="1200" dirty="0" smtClean="0"/>
              <a:t>know how </a:t>
            </a:r>
            <a:r>
              <a:rPr lang="zh-TW" altLang="en-US" sz="1200" dirty="0" smtClean="0"/>
              <a:t>是不同的</a:t>
            </a:r>
            <a:endParaRPr lang="en-US" altLang="zh-TW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dirty="0" smtClean="0"/>
              <a:t>　</a:t>
            </a:r>
            <a:r>
              <a:rPr lang="en-US" altLang="zh-TW" sz="1200" dirty="0" smtClean="0"/>
              <a:t>[Question?] </a:t>
            </a:r>
            <a:r>
              <a:rPr lang="zh-TW" altLang="en-US" sz="1200" dirty="0" smtClean="0"/>
              <a:t>當 </a:t>
            </a:r>
            <a:r>
              <a:rPr lang="en-US" altLang="zh-TW" sz="1200" dirty="0" smtClean="0"/>
              <a:t>IDSs </a:t>
            </a:r>
            <a:r>
              <a:rPr lang="zh-TW" altLang="en-US" sz="1200" dirty="0" smtClean="0"/>
              <a:t>有不同的偵測結果</a:t>
            </a:r>
            <a:r>
              <a:rPr lang="zh-TW" altLang="en-US" sz="1200" dirty="0" smtClean="0"/>
              <a:t>時，</a:t>
            </a:r>
            <a:r>
              <a:rPr lang="en-US" altLang="zh-TW" sz="1200" dirty="0" smtClean="0"/>
              <a:t>how </a:t>
            </a:r>
            <a:r>
              <a:rPr lang="en-US" altLang="zh-TW" sz="1200" dirty="0" smtClean="0"/>
              <a:t>to do?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dirty="0" smtClean="0"/>
              <a:t>　</a:t>
            </a:r>
            <a:endParaRPr lang="en-US" altLang="zh-TW" sz="1200" dirty="0" smtClean="0"/>
          </a:p>
          <a:p>
            <a:r>
              <a:rPr lang="zh-TW" altLang="en-US" sz="1200" dirty="0" smtClean="0"/>
              <a:t>利用</a:t>
            </a:r>
            <a:r>
              <a:rPr lang="en-US" altLang="zh-TW" sz="1200" dirty="0" smtClean="0"/>
              <a:t>majority</a:t>
            </a:r>
            <a:r>
              <a:rPr lang="en-US" altLang="zh-TW" sz="1200" baseline="0" dirty="0" smtClean="0"/>
              <a:t> </a:t>
            </a:r>
            <a:r>
              <a:rPr lang="en-US" altLang="zh-TW" sz="1200" baseline="0" dirty="0" smtClean="0"/>
              <a:t>voting</a:t>
            </a:r>
            <a:r>
              <a:rPr lang="zh-TW" altLang="en-US" sz="1200" baseline="0" dirty="0" smtClean="0"/>
              <a:t>：</a:t>
            </a:r>
            <a:endParaRPr lang="en-US" altLang="zh-TW" sz="1200" baseline="0" dirty="0" smtClean="0"/>
          </a:p>
          <a:p>
            <a:r>
              <a:rPr lang="zh-TW" altLang="en-US" sz="1200" baseline="0" dirty="0" smtClean="0"/>
              <a:t>　目的</a:t>
            </a:r>
            <a:r>
              <a:rPr lang="en-US" altLang="zh-TW" sz="1200" baseline="0" dirty="0" smtClean="0"/>
              <a:t>:</a:t>
            </a:r>
            <a:r>
              <a:rPr lang="zh-TW" altLang="en-US" sz="1200" baseline="0" dirty="0" smtClean="0"/>
              <a:t> 解決當各家 </a:t>
            </a:r>
            <a:r>
              <a:rPr lang="en-US" altLang="zh-TW" sz="1200" baseline="0" dirty="0" smtClean="0"/>
              <a:t>IDSs</a:t>
            </a:r>
            <a:r>
              <a:rPr lang="zh-TW" altLang="en-US" sz="1200" baseline="0" dirty="0" smtClean="0"/>
              <a:t> 偵測有衝突的狀況</a:t>
            </a:r>
            <a:endParaRPr lang="en-US" altLang="zh-TW" sz="1200" baseline="0" dirty="0" smtClean="0"/>
          </a:p>
          <a:p>
            <a:r>
              <a:rPr lang="zh-TW" altLang="en-US" sz="1200" baseline="0" dirty="0" smtClean="0"/>
              <a:t>　不足之處</a:t>
            </a:r>
            <a:r>
              <a:rPr lang="en-US" altLang="zh-TW" sz="1200" baseline="0" dirty="0" smtClean="0"/>
              <a:t>:</a:t>
            </a:r>
            <a:r>
              <a:rPr lang="zh-TW" altLang="en-US" sz="1200" baseline="0" dirty="0" smtClean="0"/>
              <a:t> 沒有考量各家的</a:t>
            </a:r>
            <a:r>
              <a:rPr lang="zh-TW" altLang="en-US" sz="1200" baseline="0" dirty="0" smtClean="0"/>
              <a:t>不同</a:t>
            </a:r>
            <a:endParaRPr lang="en-US" altLang="zh-TW" sz="1200" baseline="0" dirty="0" smtClean="0"/>
          </a:p>
          <a:p>
            <a:r>
              <a:rPr lang="zh-TW" altLang="en-US" sz="1200" baseline="0" dirty="0" smtClean="0"/>
              <a:t>　原因</a:t>
            </a:r>
            <a:r>
              <a:rPr lang="en-US" altLang="zh-TW" sz="1200" baseline="0" dirty="0" smtClean="0"/>
              <a:t>:</a:t>
            </a:r>
            <a:r>
              <a:rPr lang="zh-TW" altLang="en-US" sz="1200" baseline="0" dirty="0" smtClean="0"/>
              <a:t> 所有 </a:t>
            </a:r>
            <a:r>
              <a:rPr lang="en-US" altLang="zh-TW" sz="1200" baseline="0" dirty="0" smtClean="0"/>
              <a:t>IDSs </a:t>
            </a:r>
            <a:r>
              <a:rPr lang="zh-TW" altLang="en-US" sz="1200" baseline="0" dirty="0" smtClean="0"/>
              <a:t>的 </a:t>
            </a:r>
            <a:r>
              <a:rPr lang="en-US" altLang="zh-TW" sz="1200" baseline="0" dirty="0" smtClean="0"/>
              <a:t>weights</a:t>
            </a:r>
            <a:r>
              <a:rPr lang="zh-TW" altLang="en-US" sz="1200" baseline="0" dirty="0" smtClean="0"/>
              <a:t> 都是相同的 </a:t>
            </a:r>
            <a:endParaRPr lang="en-US" altLang="zh-TW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altLang="zh-TW" sz="1200" dirty="0" smtClean="0"/>
              <a:t>alerts</a:t>
            </a:r>
            <a:r>
              <a:rPr lang="zh-TW" altLang="en-US" sz="1200" dirty="0" smtClean="0"/>
              <a:t> </a:t>
            </a:r>
            <a:r>
              <a:rPr lang="en-US" altLang="zh-TW" sz="1200" dirty="0" smtClean="0"/>
              <a:t>produced by detection devices from multiple vendors</a:t>
            </a:r>
          </a:p>
          <a:p>
            <a:pPr>
              <a:buFont typeface="Wingdings" pitchFamily="2" charset="2"/>
              <a:buNone/>
            </a:pPr>
            <a:r>
              <a:rPr lang="zh-TW" altLang="en-US" dirty="0" smtClean="0"/>
              <a:t>問題</a:t>
            </a:r>
            <a:r>
              <a:rPr lang="zh-TW" altLang="en-US" dirty="0" smtClean="0"/>
              <a:t>本質：</a:t>
            </a:r>
            <a:r>
              <a:rPr lang="en-US" altLang="zh-TW" baseline="0" dirty="0" smtClean="0"/>
              <a:t>vendors </a:t>
            </a:r>
            <a:r>
              <a:rPr lang="zh-TW" altLang="en-US" baseline="0" dirty="0" smtClean="0"/>
              <a:t>對 </a:t>
            </a:r>
            <a:r>
              <a:rPr lang="en-US" altLang="zh-TW" baseline="0" dirty="0" smtClean="0"/>
              <a:t>malicious traffic </a:t>
            </a:r>
            <a:r>
              <a:rPr lang="zh-TW" altLang="en-US" baseline="0" dirty="0" smtClean="0"/>
              <a:t>的 </a:t>
            </a:r>
            <a:r>
              <a:rPr lang="en-US" altLang="zh-TW" baseline="0" dirty="0" smtClean="0"/>
              <a:t>know how </a:t>
            </a:r>
            <a:r>
              <a:rPr lang="zh-TW" altLang="en-US" baseline="0" dirty="0" smtClean="0"/>
              <a:t>不同</a:t>
            </a:r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分成四大</a:t>
            </a:r>
            <a:r>
              <a:rPr lang="zh-TW" altLang="en-US" dirty="0" smtClean="0"/>
              <a:t>類</a:t>
            </a:r>
            <a:r>
              <a:rPr lang="en-US" altLang="zh-TW" dirty="0" smtClean="0"/>
              <a:t>,</a:t>
            </a:r>
            <a:endParaRPr lang="en-US" altLang="zh-TW" dirty="0" smtClean="0"/>
          </a:p>
          <a:p>
            <a:r>
              <a:rPr lang="en-US" altLang="zh-TW" dirty="0" smtClean="0"/>
              <a:t>Correlation </a:t>
            </a:r>
            <a:r>
              <a:rPr lang="zh-TW" altLang="en-US" dirty="0" smtClean="0"/>
              <a:t>和 </a:t>
            </a:r>
            <a:r>
              <a:rPr lang="en-US" altLang="zh-TW" dirty="0" smtClean="0"/>
              <a:t>clustering </a:t>
            </a:r>
            <a:r>
              <a:rPr lang="zh-TW" altLang="en-US" dirty="0" smtClean="0"/>
              <a:t>主要是對 </a:t>
            </a:r>
            <a:r>
              <a:rPr lang="en-US" altLang="zh-TW" dirty="0" smtClean="0"/>
              <a:t>alert </a:t>
            </a:r>
            <a:r>
              <a:rPr lang="zh-TW" altLang="en-US" dirty="0" smtClean="0"/>
              <a:t>做處理，以了解 </a:t>
            </a:r>
            <a:r>
              <a:rPr lang="en-US" altLang="zh-TW" dirty="0" smtClean="0"/>
              <a:t>attack </a:t>
            </a:r>
            <a:r>
              <a:rPr lang="zh-TW" altLang="en-US" dirty="0" smtClean="0"/>
              <a:t>或 </a:t>
            </a:r>
            <a:r>
              <a:rPr lang="en-US" altLang="zh-TW" dirty="0" smtClean="0"/>
              <a:t>alert</a:t>
            </a:r>
            <a:r>
              <a:rPr lang="zh-TW" altLang="en-US" baseline="0" dirty="0" smtClean="0"/>
              <a:t> 發生的原因</a:t>
            </a:r>
            <a:endParaRPr lang="en-US" altLang="zh-TW" baseline="0" dirty="0" smtClean="0"/>
          </a:p>
          <a:p>
            <a:r>
              <a:rPr lang="en-US" altLang="zh-TW" baseline="0" dirty="0" smtClean="0"/>
              <a:t>Classification </a:t>
            </a:r>
            <a:r>
              <a:rPr lang="zh-TW" altLang="en-US" baseline="0" dirty="0" smtClean="0"/>
              <a:t>主要是將 </a:t>
            </a:r>
            <a:r>
              <a:rPr lang="en-US" altLang="zh-TW" baseline="0" dirty="0" smtClean="0"/>
              <a:t>alert </a:t>
            </a:r>
            <a:r>
              <a:rPr lang="zh-TW" altLang="en-US" baseline="0" dirty="0" smtClean="0"/>
              <a:t>分類成 </a:t>
            </a:r>
            <a:r>
              <a:rPr lang="en-US" altLang="zh-TW" baseline="0" dirty="0" smtClean="0"/>
              <a:t>TP/FP</a:t>
            </a:r>
            <a:r>
              <a:rPr lang="zh-TW" altLang="en-US" baseline="0" dirty="0" smtClean="0"/>
              <a:t>，以</a:t>
            </a:r>
            <a:r>
              <a:rPr lang="zh-TW" altLang="en-US" baseline="0" dirty="0" smtClean="0"/>
              <a:t>減少 </a:t>
            </a:r>
            <a:r>
              <a:rPr lang="en-US" altLang="zh-TW" baseline="0" dirty="0" smtClean="0"/>
              <a:t>FP</a:t>
            </a:r>
            <a:endParaRPr lang="en-US" altLang="zh-TW" baseline="0" dirty="0" smtClean="0"/>
          </a:p>
          <a:p>
            <a:r>
              <a:rPr lang="zh-TW" altLang="en-US" baseline="0" dirty="0" smtClean="0"/>
              <a:t>但由於 </a:t>
            </a:r>
            <a:r>
              <a:rPr lang="en-US" altLang="zh-TW" baseline="0" dirty="0" smtClean="0"/>
              <a:t>alert</a:t>
            </a:r>
            <a:r>
              <a:rPr lang="zh-TW" altLang="en-US" baseline="0" dirty="0" smtClean="0"/>
              <a:t> </a:t>
            </a:r>
            <a:r>
              <a:rPr lang="en-US" altLang="zh-TW" baseline="0" dirty="0" smtClean="0"/>
              <a:t>source </a:t>
            </a:r>
            <a:r>
              <a:rPr lang="zh-TW" altLang="en-US" baseline="0" dirty="0" smtClean="0"/>
              <a:t>是來自 </a:t>
            </a:r>
            <a:r>
              <a:rPr lang="en-US" altLang="zh-TW" baseline="0" dirty="0" smtClean="0"/>
              <a:t>one IDS</a:t>
            </a:r>
            <a:r>
              <a:rPr lang="zh-TW" altLang="en-US" baseline="0" dirty="0" smtClean="0"/>
              <a:t>，而有無法調查 </a:t>
            </a:r>
            <a:r>
              <a:rPr lang="en-US" altLang="zh-TW" baseline="0" dirty="0" smtClean="0"/>
              <a:t>FN </a:t>
            </a:r>
            <a:r>
              <a:rPr lang="zh-TW" altLang="en-US" baseline="0" dirty="0" smtClean="0"/>
              <a:t>的限制</a:t>
            </a:r>
            <a:endParaRPr lang="en-US" altLang="zh-TW" baseline="0" dirty="0" smtClean="0"/>
          </a:p>
          <a:p>
            <a:r>
              <a:rPr lang="zh-TW" altLang="en-US" baseline="0" dirty="0" smtClean="0"/>
              <a:t>而在 </a:t>
            </a:r>
            <a:r>
              <a:rPr lang="en-US" altLang="zh-TW" baseline="0" dirty="0" smtClean="0"/>
              <a:t>multiple</a:t>
            </a:r>
            <a:r>
              <a:rPr lang="zh-TW" altLang="en-US" baseline="0" dirty="0" smtClean="0"/>
              <a:t> 的來源下，</a:t>
            </a:r>
            <a:r>
              <a:rPr lang="en-US" altLang="zh-TW" baseline="0" dirty="0" smtClean="0"/>
              <a:t>MV </a:t>
            </a:r>
            <a:r>
              <a:rPr lang="zh-TW" altLang="en-US" baseline="0" dirty="0" smtClean="0"/>
              <a:t>未調查 </a:t>
            </a:r>
            <a:r>
              <a:rPr lang="en-US" altLang="zh-TW" baseline="0" dirty="0" smtClean="0"/>
              <a:t>Creditability </a:t>
            </a:r>
            <a:r>
              <a:rPr lang="zh-TW" altLang="en-US" baseline="0" dirty="0" smtClean="0"/>
              <a:t>的</a:t>
            </a:r>
            <a:r>
              <a:rPr lang="zh-TW" altLang="en-US" baseline="0" dirty="0" smtClean="0"/>
              <a:t>不足</a:t>
            </a:r>
            <a:endParaRPr lang="en-US" altLang="zh-TW" baseline="0" dirty="0" smtClean="0"/>
          </a:p>
          <a:p>
            <a:r>
              <a:rPr lang="zh-TW" altLang="en-US" dirty="0" smtClean="0"/>
              <a:t>所以我們的 </a:t>
            </a:r>
            <a:r>
              <a:rPr lang="en-US" altLang="zh-TW" dirty="0" smtClean="0"/>
              <a:t>CWV</a:t>
            </a:r>
            <a:r>
              <a:rPr lang="zh-TW" altLang="en-US" dirty="0" smtClean="0"/>
              <a:t> </a:t>
            </a:r>
            <a:r>
              <a:rPr lang="en-US" altLang="zh-TW" dirty="0" smtClean="0"/>
              <a:t>improve</a:t>
            </a:r>
            <a:r>
              <a:rPr lang="en-US" altLang="zh-TW" baseline="0" dirty="0" smtClean="0"/>
              <a:t> MV</a:t>
            </a:r>
          </a:p>
          <a:p>
            <a:r>
              <a:rPr lang="en-US" altLang="zh-TW" dirty="0" smtClean="0"/>
              <a:t>Summary</a:t>
            </a:r>
            <a:r>
              <a:rPr lang="en-US" altLang="zh-TW" baseline="0" dirty="0" smtClean="0"/>
              <a:t> </a:t>
            </a:r>
            <a:r>
              <a:rPr lang="zh-TW" altLang="en-US" baseline="0" dirty="0" smtClean="0"/>
              <a:t>上面的特性</a:t>
            </a:r>
            <a:endParaRPr lang="en-US" altLang="zh-TW" baseline="0" dirty="0" smtClean="0"/>
          </a:p>
          <a:p>
            <a:r>
              <a:rPr lang="zh-TW" altLang="en-US" dirty="0" smtClean="0"/>
              <a:t>我們最後會針對 </a:t>
            </a:r>
            <a:r>
              <a:rPr lang="en-US" altLang="zh-TW" dirty="0" smtClean="0"/>
              <a:t>MV</a:t>
            </a:r>
            <a:r>
              <a:rPr lang="zh-TW" altLang="en-US" dirty="0" smtClean="0"/>
              <a:t> 做比較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sz="1200" dirty="0" smtClean="0"/>
              <a:t>因為要</a:t>
            </a:r>
            <a:r>
              <a:rPr lang="zh-TW" altLang="en-US" sz="1200" dirty="0" smtClean="0"/>
              <a:t>調查 </a:t>
            </a:r>
            <a:r>
              <a:rPr lang="en-US" altLang="zh-TW" sz="1200" dirty="0" smtClean="0"/>
              <a:t>Creditability</a:t>
            </a:r>
            <a:r>
              <a:rPr lang="zh-TW" altLang="en-US" sz="1200" dirty="0" smtClean="0"/>
              <a:t>，需對 </a:t>
            </a:r>
            <a:r>
              <a:rPr lang="en-US" altLang="zh-TW" sz="1200" dirty="0" smtClean="0"/>
              <a:t>alerts</a:t>
            </a:r>
            <a:r>
              <a:rPr lang="zh-TW" altLang="en-US" sz="1200" dirty="0" smtClean="0"/>
              <a:t> 和</a:t>
            </a:r>
            <a:r>
              <a:rPr lang="zh-TW" altLang="en-US" sz="1200" dirty="0" smtClean="0"/>
              <a:t>對應</a:t>
            </a:r>
            <a:r>
              <a:rPr lang="zh-TW" altLang="en-US" sz="1200" dirty="0" smtClean="0"/>
              <a:t>的 </a:t>
            </a:r>
            <a:r>
              <a:rPr lang="en-US" altLang="zh-TW" sz="1200" dirty="0" smtClean="0"/>
              <a:t>trace</a:t>
            </a:r>
            <a:r>
              <a:rPr lang="zh-TW" altLang="en-US" sz="1200" dirty="0" smtClean="0"/>
              <a:t> 做</a:t>
            </a:r>
            <a:r>
              <a:rPr lang="zh-TW" altLang="en-US" sz="1200" dirty="0" smtClean="0"/>
              <a:t>分析的動作</a:t>
            </a:r>
            <a:r>
              <a:rPr lang="en-US" altLang="zh-TW" sz="1200" baseline="0" dirty="0" smtClean="0"/>
              <a:t> </a:t>
            </a:r>
          </a:p>
          <a:p>
            <a:r>
              <a:rPr lang="en-US" altLang="zh-TW" sz="1200" baseline="0" dirty="0" smtClean="0"/>
              <a:t>=&gt; </a:t>
            </a:r>
            <a:r>
              <a:rPr lang="en-US" altLang="zh-TW" sz="1200" dirty="0" smtClean="0"/>
              <a:t> </a:t>
            </a:r>
            <a:r>
              <a:rPr lang="zh-TW" altLang="en-US" sz="1200" dirty="0" smtClean="0"/>
              <a:t>了解 </a:t>
            </a:r>
            <a:r>
              <a:rPr lang="en-US" altLang="zh-TW" sz="1200" dirty="0" smtClean="0"/>
              <a:t>FP/FN Datasets</a:t>
            </a:r>
            <a:r>
              <a:rPr lang="zh-TW" altLang="en-US" sz="1200" dirty="0" smtClean="0"/>
              <a:t> 產生</a:t>
            </a:r>
            <a:r>
              <a:rPr lang="zh-TW" altLang="en-US" sz="1200" dirty="0" smtClean="0"/>
              <a:t>方法</a:t>
            </a:r>
            <a:endParaRPr lang="en-US" altLang="zh-TW" sz="1200" dirty="0" smtClean="0"/>
          </a:p>
          <a:p>
            <a:endParaRPr lang="en-US" altLang="zh-TW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1200" dirty="0" smtClean="0">
              <a:ea typeface="新細明體" charset="-120"/>
              <a:sym typeface="Symbol" pitchFamily="18" charset="2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sz="20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6D472-68D0-4D05-BBB1-E068972ECAAB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3268345"/>
            <a:ext cx="9144000" cy="146304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DC2F-FE89-4E73-854B-0F432C434308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直排文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20B6-1EA3-4E6B-BB35-62B6437B8ADD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6356350"/>
            <a:ext cx="1868424" cy="365125"/>
          </a:xfrm>
        </p:spPr>
        <p:txBody>
          <a:bodyPr/>
          <a:lstStyle/>
          <a:p>
            <a:fld id="{97921163-545B-49C4-A86F-F12381C2A861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3332988" y="3384804"/>
            <a:ext cx="6867144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1F86-D525-482C-AEF2-7DB7D591CAF7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2" name="Group 13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FE66-05C7-434F-A698-E942405FB547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4228465"/>
            <a:ext cx="9144000" cy="14630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7C85C-D8DF-4E15-8535-985413369443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6A9D-892A-4441-B521-6D4AF4A94B18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3607-FE7A-43A5-B65D-67A5BC2D7115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B1EE-D89D-4E20-B000-39BC6EA837A0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5" name="Group 10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3E6A-1494-4E55-A47D-31237EAFC6DC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11430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0F96E-2C38-44BD-BF41-0F37BD0A9BE1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3" name="Group 15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7C7340CD-E55A-4768-8B10-BBBD4587332D}" type="datetime1">
              <a:rPr lang="zh-TW" altLang="en-US" smtClean="0"/>
              <a:t>2011/7/7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13.wmf"/><Relationship Id="rId26" Type="http://schemas.openxmlformats.org/officeDocument/2006/relationships/image" Target="../media/image17.wmf"/><Relationship Id="rId3" Type="http://schemas.openxmlformats.org/officeDocument/2006/relationships/notesSlide" Target="../notesSlides/notesSlide11.xml"/><Relationship Id="rId21" Type="http://schemas.openxmlformats.org/officeDocument/2006/relationships/oleObject" Target="../embeddings/oleObject9.bin"/><Relationship Id="rId34" Type="http://schemas.openxmlformats.org/officeDocument/2006/relationships/image" Target="../media/image21.wmf"/><Relationship Id="rId7" Type="http://schemas.openxmlformats.org/officeDocument/2006/relationships/image" Target="../media/image8.wmf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7.bin"/><Relationship Id="rId25" Type="http://schemas.openxmlformats.org/officeDocument/2006/relationships/oleObject" Target="../embeddings/oleObject11.bin"/><Relationship Id="rId33" Type="http://schemas.openxmlformats.org/officeDocument/2006/relationships/oleObject" Target="../embeddings/oleObject15.bin"/><Relationship Id="rId38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20" Type="http://schemas.openxmlformats.org/officeDocument/2006/relationships/image" Target="../media/image14.wmf"/><Relationship Id="rId29" Type="http://schemas.openxmlformats.org/officeDocument/2006/relationships/oleObject" Target="../embeddings/oleObject13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24" Type="http://schemas.openxmlformats.org/officeDocument/2006/relationships/image" Target="../media/image16.wmf"/><Relationship Id="rId32" Type="http://schemas.openxmlformats.org/officeDocument/2006/relationships/image" Target="../media/image20.wmf"/><Relationship Id="rId37" Type="http://schemas.openxmlformats.org/officeDocument/2006/relationships/oleObject" Target="../embeddings/oleObject17.bin"/><Relationship Id="rId5" Type="http://schemas.openxmlformats.org/officeDocument/2006/relationships/image" Target="../media/image7.wmf"/><Relationship Id="rId15" Type="http://schemas.openxmlformats.org/officeDocument/2006/relationships/oleObject" Target="../embeddings/oleObject6.bin"/><Relationship Id="rId23" Type="http://schemas.openxmlformats.org/officeDocument/2006/relationships/oleObject" Target="../embeddings/oleObject10.bin"/><Relationship Id="rId28" Type="http://schemas.openxmlformats.org/officeDocument/2006/relationships/image" Target="../media/image18.wmf"/><Relationship Id="rId36" Type="http://schemas.openxmlformats.org/officeDocument/2006/relationships/image" Target="../media/image22.wmf"/><Relationship Id="rId10" Type="http://schemas.openxmlformats.org/officeDocument/2006/relationships/image" Target="../media/image9.wmf"/><Relationship Id="rId19" Type="http://schemas.openxmlformats.org/officeDocument/2006/relationships/oleObject" Target="../embeddings/oleObject8.bin"/><Relationship Id="rId31" Type="http://schemas.openxmlformats.org/officeDocument/2006/relationships/oleObject" Target="../embeddings/oleObject14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1.wmf"/><Relationship Id="rId22" Type="http://schemas.openxmlformats.org/officeDocument/2006/relationships/image" Target="../media/image15.wmf"/><Relationship Id="rId27" Type="http://schemas.openxmlformats.org/officeDocument/2006/relationships/oleObject" Target="../embeddings/oleObject12.bin"/><Relationship Id="rId30" Type="http://schemas.openxmlformats.org/officeDocument/2006/relationships/image" Target="../media/image19.wmf"/><Relationship Id="rId35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31.wmf"/><Relationship Id="rId3" Type="http://schemas.openxmlformats.org/officeDocument/2006/relationships/notesSlide" Target="../notesSlides/notesSlide15.xml"/><Relationship Id="rId21" Type="http://schemas.openxmlformats.org/officeDocument/2006/relationships/oleObject" Target="../embeddings/oleObject26.bin"/><Relationship Id="rId7" Type="http://schemas.openxmlformats.org/officeDocument/2006/relationships/image" Target="../media/image26.wmf"/><Relationship Id="rId12" Type="http://schemas.openxmlformats.org/officeDocument/2006/relationships/image" Target="../media/image28.wmf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0.wmf"/><Relationship Id="rId20" Type="http://schemas.openxmlformats.org/officeDocument/2006/relationships/image" Target="../media/image32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1.bin"/><Relationship Id="rId24" Type="http://schemas.openxmlformats.org/officeDocument/2006/relationships/image" Target="../media/image34.wmf"/><Relationship Id="rId5" Type="http://schemas.openxmlformats.org/officeDocument/2006/relationships/image" Target="../media/image25.wmf"/><Relationship Id="rId15" Type="http://schemas.openxmlformats.org/officeDocument/2006/relationships/oleObject" Target="../embeddings/oleObject23.bin"/><Relationship Id="rId23" Type="http://schemas.openxmlformats.org/officeDocument/2006/relationships/oleObject" Target="../embeddings/oleObject27.bin"/><Relationship Id="rId10" Type="http://schemas.openxmlformats.org/officeDocument/2006/relationships/image" Target="../media/image6.emf"/><Relationship Id="rId19" Type="http://schemas.openxmlformats.org/officeDocument/2006/relationships/oleObject" Target="../embeddings/oleObject25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7.wmf"/><Relationship Id="rId14" Type="http://schemas.openxmlformats.org/officeDocument/2006/relationships/image" Target="../media/image29.wmf"/><Relationship Id="rId22" Type="http://schemas.openxmlformats.org/officeDocument/2006/relationships/image" Target="../media/image33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4.x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Creditability-based Weighted Voting to Reduce False Positives and Negatives in Intrusion Detection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Student : Wei-</a:t>
            </a:r>
            <a:r>
              <a:rPr lang="en-US" altLang="zh-TW" dirty="0" err="1" smtClean="0"/>
              <a:t>Hsuan</a:t>
            </a:r>
            <a:r>
              <a:rPr lang="en-US" altLang="zh-TW" dirty="0" smtClean="0"/>
              <a:t> Tai</a:t>
            </a:r>
          </a:p>
          <a:p>
            <a:r>
              <a:rPr lang="en-US" altLang="zh-TW" dirty="0" smtClean="0"/>
              <a:t>Advisor : Dr. Ying-Dar Lin</a:t>
            </a:r>
          </a:p>
          <a:p>
            <a:r>
              <a:rPr lang="en-US" altLang="zh-TW" dirty="0" smtClean="0"/>
              <a:t>Date : </a:t>
            </a:r>
            <a:r>
              <a:rPr lang="en-US" altLang="zh-TW" dirty="0" smtClean="0"/>
              <a:t>2011/06/24</a:t>
            </a:r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Solution </a:t>
            </a:r>
            <a:r>
              <a:rPr lang="en-US" altLang="zh-TW" sz="2400" dirty="0" smtClean="0"/>
              <a:t>idea</a:t>
            </a:r>
          </a:p>
          <a:p>
            <a:pPr lvl="1"/>
            <a:r>
              <a:rPr lang="en-US" altLang="zh-TW" sz="2000" dirty="0"/>
              <a:t>I</a:t>
            </a:r>
            <a:r>
              <a:rPr lang="en-US" altLang="zh-TW" sz="2000" dirty="0" smtClean="0"/>
              <a:t>nvestigate </a:t>
            </a:r>
            <a:r>
              <a:rPr lang="en-US" altLang="zh-TW" sz="2000" dirty="0"/>
              <a:t>IDSs’ creditabilities for </a:t>
            </a:r>
            <a:r>
              <a:rPr lang="en-US" altLang="zh-TW" sz="2000" dirty="0">
                <a:solidFill>
                  <a:srgbClr val="FF0000"/>
                </a:solidFill>
              </a:rPr>
              <a:t>different types of </a:t>
            </a:r>
            <a:r>
              <a:rPr lang="en-US" altLang="zh-TW" sz="2000" dirty="0" smtClean="0">
                <a:solidFill>
                  <a:srgbClr val="FF0000"/>
                </a:solidFill>
              </a:rPr>
              <a:t>traces</a:t>
            </a:r>
          </a:p>
          <a:p>
            <a:pPr lvl="1"/>
            <a:r>
              <a:rPr lang="en-US" altLang="zh-TW" sz="2000" dirty="0"/>
              <a:t>D</a:t>
            </a:r>
            <a:r>
              <a:rPr lang="en-US" altLang="zh-TW" sz="2000" dirty="0" smtClean="0"/>
              <a:t>ecide </a:t>
            </a:r>
            <a:r>
              <a:rPr lang="en-US" altLang="zh-TW" sz="2000" dirty="0"/>
              <a:t>traces more accurately with </a:t>
            </a:r>
            <a:r>
              <a:rPr lang="en-US" altLang="zh-TW" sz="2000" dirty="0">
                <a:solidFill>
                  <a:srgbClr val="FF0000"/>
                </a:solidFill>
              </a:rPr>
              <a:t>corresponding </a:t>
            </a:r>
            <a:r>
              <a:rPr lang="en-US" altLang="zh-TW" sz="2000" dirty="0" smtClean="0">
                <a:solidFill>
                  <a:srgbClr val="FF0000"/>
                </a:solidFill>
              </a:rPr>
              <a:t>creditabilities</a:t>
            </a:r>
          </a:p>
          <a:p>
            <a:r>
              <a:rPr lang="en-US" altLang="zh-TW" sz="2400" dirty="0" smtClean="0"/>
              <a:t>Different types of traces, why?</a:t>
            </a:r>
          </a:p>
          <a:p>
            <a:pPr lvl="1"/>
            <a:r>
              <a:rPr lang="en-US" altLang="zh-TW" sz="2000" dirty="0" smtClean="0"/>
              <a:t>Some IDS performs well or not on some type or some alert</a:t>
            </a:r>
          </a:p>
          <a:p>
            <a:pPr lvl="1"/>
            <a:r>
              <a:rPr lang="en-US" altLang="zh-TW" sz="2000" dirty="0" smtClean="0"/>
              <a:t>Investigating the </a:t>
            </a:r>
            <a:r>
              <a:rPr lang="en-US" altLang="zh-TW" sz="2000" dirty="0"/>
              <a:t>creditabilities only for all types is not enough</a:t>
            </a:r>
            <a:endParaRPr lang="en-US" altLang="zh-TW" sz="20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CWV Architecture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10</a:t>
            </a:fld>
            <a:endParaRPr lang="zh-TW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33056"/>
            <a:ext cx="5604433" cy="283126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891089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TD: Training Data</a:t>
            </a:r>
          </a:p>
          <a:p>
            <a:pPr lvl="1"/>
            <a:r>
              <a:rPr lang="en-US" altLang="zh-TW" sz="2000" dirty="0" smtClean="0"/>
              <a:t>According </a:t>
            </a:r>
            <a:r>
              <a:rPr lang="en-US" altLang="zh-TW" sz="2000" dirty="0"/>
              <a:t>to the TP/FP/TN/FN </a:t>
            </a:r>
            <a:r>
              <a:rPr lang="en-US" altLang="zh-TW" sz="2000" dirty="0" smtClean="0"/>
              <a:t>trace datasets</a:t>
            </a:r>
          </a:p>
          <a:p>
            <a:pPr lvl="1"/>
            <a:r>
              <a:rPr lang="en-US" altLang="zh-TW" sz="2000" dirty="0" smtClean="0"/>
              <a:t>Select the significant </a:t>
            </a:r>
            <a:r>
              <a:rPr lang="en-US" altLang="zh-TW" sz="2000" dirty="0"/>
              <a:t>types of </a:t>
            </a:r>
            <a:r>
              <a:rPr lang="en-US" altLang="zh-TW" sz="2000" dirty="0" smtClean="0"/>
              <a:t>traces</a:t>
            </a:r>
          </a:p>
          <a:p>
            <a:pPr lvl="1"/>
            <a:r>
              <a:rPr lang="en-US" altLang="zh-TW" sz="2000" dirty="0" smtClean="0"/>
              <a:t>Selection policies</a:t>
            </a:r>
          </a:p>
          <a:p>
            <a:pPr lvl="2"/>
            <a:r>
              <a:rPr lang="en-US" altLang="zh-TW" sz="1600" dirty="0" smtClean="0"/>
              <a:t>Proportion </a:t>
            </a:r>
            <a:r>
              <a:rPr lang="en-US" altLang="zh-TW" sz="1600" dirty="0"/>
              <a:t>of appearances in </a:t>
            </a:r>
            <a:r>
              <a:rPr lang="en-US" altLang="zh-TW" sz="1600" dirty="0" smtClean="0"/>
              <a:t>traffic</a:t>
            </a:r>
          </a:p>
          <a:p>
            <a:pPr lvl="2"/>
            <a:r>
              <a:rPr lang="en-US" altLang="zh-TW" sz="1600" dirty="0" smtClean="0"/>
              <a:t>Number </a:t>
            </a:r>
            <a:r>
              <a:rPr lang="en-US" altLang="zh-TW" sz="1600" dirty="0"/>
              <a:t>of corresponding defined </a:t>
            </a:r>
            <a:r>
              <a:rPr lang="en-US" altLang="zh-TW" sz="1600" dirty="0" smtClean="0"/>
              <a:t>signatures</a:t>
            </a:r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TLM</a:t>
            </a:r>
            <a:r>
              <a:rPr lang="en-US" altLang="zh-TW" sz="2400" dirty="0"/>
              <a:t>: Two-level </a:t>
            </a:r>
            <a:r>
              <a:rPr lang="en-US" altLang="zh-TW" sz="2400" dirty="0" smtClean="0"/>
              <a:t>Modeling</a:t>
            </a:r>
          </a:p>
          <a:p>
            <a:pPr lvl="1"/>
            <a:r>
              <a:rPr lang="en-US" altLang="zh-TW" sz="2000" dirty="0" smtClean="0"/>
              <a:t>Two-level, why? </a:t>
            </a:r>
          </a:p>
          <a:p>
            <a:pPr lvl="2"/>
            <a:r>
              <a:rPr lang="en-US" altLang="zh-TW" sz="1600" dirty="0" smtClean="0"/>
              <a:t>Categorization of signature definitions</a:t>
            </a:r>
          </a:p>
          <a:p>
            <a:pPr lvl="1"/>
            <a:r>
              <a:rPr lang="en-US" altLang="zh-TW" sz="2000" dirty="0">
                <a:solidFill>
                  <a:srgbClr val="FF0000"/>
                </a:solidFill>
              </a:rPr>
              <a:t>Alert Message level</a:t>
            </a:r>
            <a:r>
              <a:rPr lang="en-US" altLang="zh-TW" sz="2000" dirty="0"/>
              <a:t> (AML) – correctness of an alert </a:t>
            </a:r>
            <a:r>
              <a:rPr lang="en-US" altLang="zh-TW" sz="2000" dirty="0" smtClean="0"/>
              <a:t>message</a:t>
            </a:r>
            <a:endParaRPr lang="en-US" altLang="zh-TW" sz="2000" dirty="0" smtClean="0">
              <a:solidFill>
                <a:srgbClr val="FF0000"/>
              </a:solidFill>
            </a:endParaRPr>
          </a:p>
          <a:p>
            <a:pPr lvl="1"/>
            <a:r>
              <a:rPr lang="en-US" altLang="zh-TW" sz="2000" dirty="0" smtClean="0">
                <a:solidFill>
                  <a:srgbClr val="FF0000"/>
                </a:solidFill>
              </a:rPr>
              <a:t>Protocol </a:t>
            </a:r>
            <a:r>
              <a:rPr lang="en-US" altLang="zh-TW" sz="2000" dirty="0">
                <a:solidFill>
                  <a:srgbClr val="FF0000"/>
                </a:solidFill>
              </a:rPr>
              <a:t>level</a:t>
            </a:r>
            <a:r>
              <a:rPr lang="en-US" altLang="zh-TW" sz="2000" dirty="0"/>
              <a:t> (PL) – </a:t>
            </a:r>
            <a:r>
              <a:rPr lang="en-US" altLang="zh-TW" sz="2000" dirty="0" smtClean="0"/>
              <a:t>correctness of the type of protocol</a:t>
            </a:r>
          </a:p>
          <a:p>
            <a:pPr lvl="2"/>
            <a:r>
              <a:rPr lang="en-US" altLang="zh-TW" sz="1600" dirty="0" smtClean="0"/>
              <a:t>Most common categorization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CM: Creditability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Modeling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11</a:t>
            </a:fld>
            <a:endParaRPr lang="zh-TW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263" y="908720"/>
            <a:ext cx="2452241" cy="11687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4" name="矩形 3"/>
          <p:cNvSpPr/>
          <p:nvPr/>
        </p:nvSpPr>
        <p:spPr>
          <a:xfrm>
            <a:off x="6948264" y="1052736"/>
            <a:ext cx="790103" cy="8197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3795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Alert Message level</a:t>
            </a:r>
          </a:p>
          <a:p>
            <a:pPr lvl="1"/>
            <a:r>
              <a:rPr lang="en-US" altLang="zh-TW" sz="2000" dirty="0" smtClean="0">
                <a:solidFill>
                  <a:srgbClr val="FF0000"/>
                </a:solidFill>
              </a:rPr>
              <a:t>Correct rates of previous alert messages </a:t>
            </a:r>
            <a:r>
              <a:rPr lang="en-US" altLang="zh-TW" sz="2000" i="1" dirty="0" err="1" smtClean="0"/>
              <a:t>P</a:t>
            </a:r>
            <a:r>
              <a:rPr lang="en-US" altLang="zh-TW" sz="2000" i="1" baseline="-25000" dirty="0" err="1" smtClean="0"/>
              <a:t>j</a:t>
            </a:r>
            <a:r>
              <a:rPr lang="en-US" altLang="zh-TW" sz="2000" dirty="0" smtClean="0"/>
              <a:t>(</a:t>
            </a:r>
            <a:r>
              <a:rPr lang="en-US" altLang="zh-TW" sz="2000" i="1" dirty="0" err="1" smtClean="0"/>
              <a:t>M</a:t>
            </a:r>
            <a:r>
              <a:rPr lang="en-US" altLang="zh-TW" sz="2000" dirty="0" err="1" smtClean="0"/>
              <a:t>|</a:t>
            </a:r>
            <a:r>
              <a:rPr lang="en-US" altLang="zh-TW" sz="2000" i="1" dirty="0" err="1" smtClean="0"/>
              <a:t>m</a:t>
            </a:r>
            <a:r>
              <a:rPr lang="en-US" altLang="zh-TW" sz="2000" i="1" baseline="30000" dirty="0" err="1" smtClean="0"/>
              <a:t>j</a:t>
            </a:r>
            <a:r>
              <a:rPr lang="en-US" altLang="zh-TW" sz="2000" i="1" baseline="-25000" dirty="0" err="1" smtClean="0"/>
              <a:t>k</a:t>
            </a:r>
            <a:r>
              <a:rPr lang="en-US" altLang="zh-TW" sz="2000" i="1" baseline="-25000" dirty="0" smtClean="0"/>
              <a:t>, P</a:t>
            </a:r>
            <a:r>
              <a:rPr lang="en-US" altLang="zh-TW" sz="2000" dirty="0" smtClean="0"/>
              <a:t>)</a:t>
            </a:r>
            <a:endParaRPr lang="en-US" altLang="zh-TW" sz="2000" dirty="0"/>
          </a:p>
          <a:p>
            <a:endParaRPr lang="en-US" altLang="zh-TW" sz="2400" dirty="0"/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Protocol level</a:t>
            </a:r>
          </a:p>
          <a:p>
            <a:pPr lvl="1"/>
            <a:r>
              <a:rPr lang="en-US" altLang="zh-TW" sz="2000" dirty="0" smtClean="0">
                <a:solidFill>
                  <a:srgbClr val="FF0000"/>
                </a:solidFill>
              </a:rPr>
              <a:t>Successful Detection rate</a:t>
            </a:r>
            <a:r>
              <a:rPr lang="en-US" altLang="zh-TW" sz="2000" dirty="0" smtClean="0"/>
              <a:t> </a:t>
            </a:r>
            <a:r>
              <a:rPr lang="en-US" altLang="zh-TW" sz="2000" i="1" dirty="0" err="1" smtClean="0"/>
              <a:t>P</a:t>
            </a:r>
            <a:r>
              <a:rPr lang="en-US" altLang="zh-TW" sz="2000" i="1" baseline="-25000" dirty="0" err="1" smtClean="0"/>
              <a:t>j</a:t>
            </a:r>
            <a:r>
              <a:rPr lang="en-US" altLang="zh-TW" sz="2000" dirty="0" smtClean="0"/>
              <a:t>(</a:t>
            </a:r>
            <a:r>
              <a:rPr lang="en-US" altLang="zh-TW" sz="2000" i="1" dirty="0" smtClean="0"/>
              <a:t>M</a:t>
            </a:r>
            <a:r>
              <a:rPr lang="en-US" altLang="zh-TW" sz="2000" dirty="0" smtClean="0"/>
              <a:t>|</a:t>
            </a:r>
            <a:r>
              <a:rPr lang="en-US" altLang="zh-TW" sz="2000" i="1" dirty="0" smtClean="0"/>
              <a:t>A</a:t>
            </a:r>
            <a:r>
              <a:rPr lang="en-US" altLang="zh-TW" sz="2000" dirty="0" smtClean="0"/>
              <a:t>)</a:t>
            </a:r>
          </a:p>
          <a:p>
            <a:pPr lvl="1"/>
            <a:endParaRPr lang="en-US" altLang="zh-TW" sz="2000" dirty="0"/>
          </a:p>
          <a:p>
            <a:pPr marL="457200" lvl="1" indent="0">
              <a:buNone/>
            </a:pPr>
            <a:endParaRPr lang="en-US" altLang="zh-TW" sz="2000" dirty="0" smtClean="0">
              <a:solidFill>
                <a:srgbClr val="FF0000"/>
              </a:solidFill>
            </a:endParaRPr>
          </a:p>
          <a:p>
            <a:pPr lvl="1"/>
            <a:endParaRPr lang="en-US" altLang="zh-TW" sz="2000" dirty="0" smtClean="0">
              <a:solidFill>
                <a:srgbClr val="FF0000"/>
              </a:solidFill>
            </a:endParaRPr>
          </a:p>
          <a:p>
            <a:pPr lvl="1"/>
            <a:r>
              <a:rPr lang="en-US" altLang="zh-TW" sz="2000" dirty="0" smtClean="0">
                <a:solidFill>
                  <a:srgbClr val="FF0000"/>
                </a:solidFill>
              </a:rPr>
              <a:t>Successful Ignorance </a:t>
            </a:r>
            <a:r>
              <a:rPr lang="en-US" altLang="zh-TW" sz="2000" dirty="0">
                <a:solidFill>
                  <a:srgbClr val="FF0000"/>
                </a:solidFill>
              </a:rPr>
              <a:t>rate</a:t>
            </a:r>
            <a:r>
              <a:rPr lang="en-US" altLang="zh-TW" sz="2000" dirty="0"/>
              <a:t> </a:t>
            </a:r>
            <a:r>
              <a:rPr lang="en-US" altLang="zh-TW" sz="2000" i="1" dirty="0" err="1" smtClean="0"/>
              <a:t>P</a:t>
            </a:r>
            <a:r>
              <a:rPr lang="en-US" altLang="zh-TW" sz="2000" i="1" baseline="-25000" dirty="0" err="1" smtClean="0"/>
              <a:t>j</a:t>
            </a:r>
            <a:r>
              <a:rPr lang="en-US" altLang="zh-TW" sz="2000" dirty="0" smtClean="0"/>
              <a:t>(</a:t>
            </a:r>
            <a:r>
              <a:rPr lang="en-US" altLang="zh-TW" sz="2000" i="1" dirty="0" smtClean="0"/>
              <a:t>¬M</a:t>
            </a:r>
            <a:r>
              <a:rPr lang="en-US" altLang="zh-TW" sz="2000" dirty="0" smtClean="0"/>
              <a:t>|</a:t>
            </a:r>
            <a:r>
              <a:rPr lang="en-US" altLang="zh-TW" sz="2000" i="1" dirty="0" smtClean="0"/>
              <a:t>¬A</a:t>
            </a:r>
            <a:r>
              <a:rPr lang="en-US" altLang="zh-TW" sz="2000" dirty="0" smtClean="0"/>
              <a:t>)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TLM: Two-level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Modeling</a:t>
            </a:r>
            <a:endParaRPr lang="zh-TW" alt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12</a:t>
            </a:fld>
            <a:endParaRPr lang="zh-TW" altLang="en-US"/>
          </a:p>
        </p:txBody>
      </p:sp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563397"/>
              </p:ext>
            </p:extLst>
          </p:nvPr>
        </p:nvGraphicFramePr>
        <p:xfrm>
          <a:off x="681856" y="4200525"/>
          <a:ext cx="43942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4" name="方程式" r:id="rId4" imgW="4394160" imgH="876240" progId="Equation.3">
                  <p:embed/>
                </p:oleObj>
              </mc:Choice>
              <mc:Fallback>
                <p:oleObj name="方程式" r:id="rId4" imgW="4394160" imgH="8762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856" y="4200525"/>
                        <a:ext cx="4394200" cy="876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616392"/>
              </p:ext>
            </p:extLst>
          </p:nvPr>
        </p:nvGraphicFramePr>
        <p:xfrm>
          <a:off x="1270323" y="2528888"/>
          <a:ext cx="2941637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5" name="方程式" r:id="rId6" imgW="2463480" imgH="545760" progId="Equation.3">
                  <p:embed/>
                </p:oleObj>
              </mc:Choice>
              <mc:Fallback>
                <p:oleObj name="方程式" r:id="rId6" imgW="2463480" imgH="545760" progId="Equation.3">
                  <p:embed/>
                  <p:pic>
                    <p:nvPicPr>
                      <p:cNvPr id="0" name="物件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323" y="2528888"/>
                        <a:ext cx="2941637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263" y="908720"/>
            <a:ext cx="2452241" cy="11687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2" name="矩形 11"/>
          <p:cNvSpPr/>
          <p:nvPr/>
        </p:nvSpPr>
        <p:spPr>
          <a:xfrm>
            <a:off x="6948264" y="1196752"/>
            <a:ext cx="790103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8934595"/>
              </p:ext>
            </p:extLst>
          </p:nvPr>
        </p:nvGraphicFramePr>
        <p:xfrm>
          <a:off x="611560" y="5619204"/>
          <a:ext cx="44704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6" name="方程式" r:id="rId9" imgW="4470120" imgH="545760" progId="Equation.3">
                  <p:embed/>
                </p:oleObj>
              </mc:Choice>
              <mc:Fallback>
                <p:oleObj name="方程式" r:id="rId9" imgW="4470120" imgH="545760" progId="Equation.3">
                  <p:embed/>
                  <p:pic>
                    <p:nvPicPr>
                      <p:cNvPr id="0" name="物件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619204"/>
                        <a:ext cx="44704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00435"/>
              </p:ext>
            </p:extLst>
          </p:nvPr>
        </p:nvGraphicFramePr>
        <p:xfrm>
          <a:off x="5076056" y="3389494"/>
          <a:ext cx="4032448" cy="3423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2304256"/>
              </a:tblGrid>
              <a:tr h="24322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Notations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Descriptions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Trace behavior, i.e., 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malicious, benign.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Alarm</a:t>
                      </a: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, i.e., 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alert,</a:t>
                      </a:r>
                      <a:r>
                        <a:rPr lang="en-US" sz="1400" kern="100" baseline="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 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non-alert</a:t>
                      </a: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Number of IDSs.</a:t>
                      </a:r>
                      <a:endParaRPr lang="zh-TW" altLang="zh-TW" sz="1400" kern="100" dirty="0" smtClean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Previous alert message    of the 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j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altLang="zh-TW" sz="1400" kern="100" dirty="0" err="1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th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 IDS</a:t>
                      </a:r>
                      <a:r>
                        <a:rPr lang="en-US" altLang="zh-TW" sz="1400" kern="100" baseline="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 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under protocol 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P</a:t>
                      </a:r>
                      <a:r>
                        <a:rPr lang="en-US" altLang="zh-TW" sz="1400" kern="100" baseline="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.</a:t>
                      </a:r>
                      <a:endParaRPr lang="zh-TW" altLang="zh-TW" sz="1400" kern="100" dirty="0" smtClean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Alert message type index.</a:t>
                      </a:r>
                      <a:endParaRPr lang="zh-TW" altLang="zh-TW" sz="1400" kern="100" dirty="0" smtClean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IDS index.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Protocol type of classified traces.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Number of        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Correct number of        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Types of the trace 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datasets.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54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Rate of the type of trace of the </a:t>
                      </a:r>
                      <a:r>
                        <a:rPr lang="en-US" sz="1400" i="1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j</a:t>
                      </a: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kern="100" dirty="0" err="1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th</a:t>
                      </a: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 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IDS 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under protocol 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P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物件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029544"/>
              </p:ext>
            </p:extLst>
          </p:nvPr>
        </p:nvGraphicFramePr>
        <p:xfrm>
          <a:off x="5148064" y="3992488"/>
          <a:ext cx="469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7" name="方程式" r:id="rId11" imgW="469800" imgH="228600" progId="Equation.3">
                  <p:embed/>
                </p:oleObj>
              </mc:Choice>
              <mc:Fallback>
                <p:oleObj name="方程式" r:id="rId11" imgW="469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148064" y="3992488"/>
                        <a:ext cx="4699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087558"/>
              </p:ext>
            </p:extLst>
          </p:nvPr>
        </p:nvGraphicFramePr>
        <p:xfrm>
          <a:off x="5148064" y="4246612"/>
          <a:ext cx="1905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8" name="方程式" r:id="rId13" imgW="190440" imgH="190440" progId="Equation.3">
                  <p:embed/>
                </p:oleObj>
              </mc:Choice>
              <mc:Fallback>
                <p:oleObj name="方程式" r:id="rId13" imgW="1904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246612"/>
                        <a:ext cx="1905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物件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013484"/>
              </p:ext>
            </p:extLst>
          </p:nvPr>
        </p:nvGraphicFramePr>
        <p:xfrm>
          <a:off x="5148064" y="3704456"/>
          <a:ext cx="609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9" name="方程式" r:id="rId15" imgW="609480" imgH="228600" progId="Equation.3">
                  <p:embed/>
                </p:oleObj>
              </mc:Choice>
              <mc:Fallback>
                <p:oleObj name="方程式" r:id="rId15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704456"/>
                        <a:ext cx="609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物件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66055"/>
              </p:ext>
            </p:extLst>
          </p:nvPr>
        </p:nvGraphicFramePr>
        <p:xfrm>
          <a:off x="5076056" y="6237312"/>
          <a:ext cx="1701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0" name="方程式" r:id="rId17" imgW="1701720" imgH="228600" progId="Equation.3">
                  <p:embed/>
                </p:oleObj>
              </mc:Choice>
              <mc:Fallback>
                <p:oleObj name="方程式" r:id="rId17" imgW="1701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6237312"/>
                        <a:ext cx="17018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物件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910531"/>
              </p:ext>
            </p:extLst>
          </p:nvPr>
        </p:nvGraphicFramePr>
        <p:xfrm>
          <a:off x="5152504" y="4500563"/>
          <a:ext cx="355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1" name="方程式" r:id="rId19" imgW="355320" imgH="291960" progId="Equation.3">
                  <p:embed/>
                </p:oleObj>
              </mc:Choice>
              <mc:Fallback>
                <p:oleObj name="方程式" r:id="rId19" imgW="35532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152504" y="4500563"/>
                        <a:ext cx="3556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物件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559001"/>
              </p:ext>
            </p:extLst>
          </p:nvPr>
        </p:nvGraphicFramePr>
        <p:xfrm>
          <a:off x="5076056" y="5940425"/>
          <a:ext cx="5588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2" name="方程式" r:id="rId21" imgW="558720" imgH="291960" progId="Equation.3">
                  <p:embed/>
                </p:oleObj>
              </mc:Choice>
              <mc:Fallback>
                <p:oleObj name="方程式" r:id="rId21" imgW="55872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076056" y="5940425"/>
                        <a:ext cx="5588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物件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427361"/>
              </p:ext>
            </p:extLst>
          </p:nvPr>
        </p:nvGraphicFramePr>
        <p:xfrm>
          <a:off x="5118720" y="5651500"/>
          <a:ext cx="5334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3" name="方程式" r:id="rId23" imgW="533160" imgH="291960" progId="Equation.3">
                  <p:embed/>
                </p:oleObj>
              </mc:Choice>
              <mc:Fallback>
                <p:oleObj name="方程式" r:id="rId23" imgW="53316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118720" y="5651500"/>
                        <a:ext cx="5334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物件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896262"/>
              </p:ext>
            </p:extLst>
          </p:nvPr>
        </p:nvGraphicFramePr>
        <p:xfrm>
          <a:off x="5076056" y="6508576"/>
          <a:ext cx="685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4" name="方程式" r:id="rId25" imgW="685800" imgH="304560" progId="Equation.3">
                  <p:embed/>
                </p:oleObj>
              </mc:Choice>
              <mc:Fallback>
                <p:oleObj name="方程式" r:id="rId25" imgW="685800" imgH="304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5076056" y="6508576"/>
                        <a:ext cx="6858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物件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229082"/>
              </p:ext>
            </p:extLst>
          </p:nvPr>
        </p:nvGraphicFramePr>
        <p:xfrm>
          <a:off x="8274050" y="5945212"/>
          <a:ext cx="355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5" name="方程式" r:id="rId27" imgW="355320" imgH="291960" progId="Equation.3">
                  <p:embed/>
                </p:oleObj>
              </mc:Choice>
              <mc:Fallback>
                <p:oleObj name="方程式" r:id="rId27" imgW="3553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4050" y="5945212"/>
                        <a:ext cx="355600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物件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872507"/>
              </p:ext>
            </p:extLst>
          </p:nvPr>
        </p:nvGraphicFramePr>
        <p:xfrm>
          <a:off x="7715250" y="5627688"/>
          <a:ext cx="355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6" name="方程式" r:id="rId29" imgW="355320" imgH="291960" progId="Equation.3">
                  <p:embed/>
                </p:oleObj>
              </mc:Choice>
              <mc:Fallback>
                <p:oleObj name="方程式" r:id="rId29" imgW="3553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0" y="5627688"/>
                        <a:ext cx="355600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物件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3966247"/>
              </p:ext>
            </p:extLst>
          </p:nvPr>
        </p:nvGraphicFramePr>
        <p:xfrm>
          <a:off x="5106516" y="5432648"/>
          <a:ext cx="14097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7" name="方程式" r:id="rId31" imgW="1409400" imgH="228600" progId="Equation.3">
                  <p:embed/>
                </p:oleObj>
              </mc:Choice>
              <mc:Fallback>
                <p:oleObj name="方程式" r:id="rId31" imgW="140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516" y="5432648"/>
                        <a:ext cx="14097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物件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4560114"/>
              </p:ext>
            </p:extLst>
          </p:nvPr>
        </p:nvGraphicFramePr>
        <p:xfrm>
          <a:off x="8617272" y="4529782"/>
          <a:ext cx="2032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8" name="方程式" r:id="rId33" imgW="203040" imgH="139680" progId="Equation.3">
                  <p:embed/>
                </p:oleObj>
              </mc:Choice>
              <mc:Fallback>
                <p:oleObj name="方程式" r:id="rId33" imgW="20304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7272" y="4529782"/>
                        <a:ext cx="203200" cy="13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物件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914202"/>
              </p:ext>
            </p:extLst>
          </p:nvPr>
        </p:nvGraphicFramePr>
        <p:xfrm>
          <a:off x="5152380" y="5085184"/>
          <a:ext cx="1397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9" name="方程式" r:id="rId35" imgW="139680" imgH="215640" progId="Equation.3">
                  <p:embed/>
                </p:oleObj>
              </mc:Choice>
              <mc:Fallback>
                <p:oleObj name="方程式" r:id="rId35" imgW="139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2380" y="5085184"/>
                        <a:ext cx="1397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物件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064115"/>
              </p:ext>
            </p:extLst>
          </p:nvPr>
        </p:nvGraphicFramePr>
        <p:xfrm>
          <a:off x="5148064" y="4845050"/>
          <a:ext cx="1397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0" name="方程式" r:id="rId37" imgW="139680" imgH="190440" progId="Equation.3">
                  <p:embed/>
                </p:oleObj>
              </mc:Choice>
              <mc:Fallback>
                <p:oleObj name="方程式" r:id="rId37" imgW="1396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845050"/>
                        <a:ext cx="1397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8500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Each IDS has a creditability table</a:t>
            </a:r>
          </a:p>
          <a:p>
            <a:pPr lvl="1"/>
            <a:r>
              <a:rPr lang="en-US" altLang="zh-TW" sz="2000" dirty="0" smtClean="0"/>
              <a:t>Comprise three vectors</a:t>
            </a:r>
          </a:p>
          <a:p>
            <a:pPr lvl="2"/>
            <a:r>
              <a:rPr lang="en-US" altLang="zh-TW" sz="1800" dirty="0" smtClean="0">
                <a:solidFill>
                  <a:srgbClr val="FF0000"/>
                </a:solidFill>
              </a:rPr>
              <a:t>Correct rates of previous alert messages </a:t>
            </a:r>
            <a:r>
              <a:rPr lang="en-US" altLang="zh-TW" sz="1800" i="1" dirty="0" err="1" smtClean="0"/>
              <a:t>P</a:t>
            </a:r>
            <a:r>
              <a:rPr lang="en-US" altLang="zh-TW" sz="1800" i="1" baseline="-25000" dirty="0" err="1" smtClean="0"/>
              <a:t>j</a:t>
            </a:r>
            <a:r>
              <a:rPr lang="en-US" altLang="zh-TW" sz="1800" dirty="0" smtClean="0"/>
              <a:t>(</a:t>
            </a:r>
            <a:r>
              <a:rPr lang="en-US" altLang="zh-TW" sz="1800" i="1" dirty="0" err="1" smtClean="0"/>
              <a:t>M</a:t>
            </a:r>
            <a:r>
              <a:rPr lang="en-US" altLang="zh-TW" sz="1800" dirty="0" err="1" smtClean="0"/>
              <a:t>|</a:t>
            </a:r>
            <a:r>
              <a:rPr lang="en-US" altLang="zh-TW" sz="1800" i="1" dirty="0" err="1" smtClean="0"/>
              <a:t>m</a:t>
            </a:r>
            <a:r>
              <a:rPr lang="en-US" altLang="zh-TW" sz="1800" i="1" baseline="30000" dirty="0" err="1" smtClean="0"/>
              <a:t>j</a:t>
            </a:r>
            <a:r>
              <a:rPr lang="en-US" altLang="zh-TW" sz="1800" i="1" baseline="-25000" dirty="0" err="1" smtClean="0"/>
              <a:t>k</a:t>
            </a:r>
            <a:r>
              <a:rPr lang="en-US" altLang="zh-TW" sz="1800" i="1" baseline="-25000" dirty="0" smtClean="0"/>
              <a:t>, P</a:t>
            </a:r>
            <a:r>
              <a:rPr lang="en-US" altLang="zh-TW" sz="2200" dirty="0" smtClean="0"/>
              <a:t>)</a:t>
            </a:r>
          </a:p>
          <a:p>
            <a:pPr lvl="2"/>
            <a:r>
              <a:rPr lang="en-US" altLang="zh-TW" sz="1800" dirty="0" smtClean="0">
                <a:solidFill>
                  <a:srgbClr val="FF0000"/>
                </a:solidFill>
              </a:rPr>
              <a:t>Successful Detection rate</a:t>
            </a:r>
            <a:r>
              <a:rPr lang="en-US" altLang="zh-TW" sz="1800" dirty="0" smtClean="0"/>
              <a:t> </a:t>
            </a:r>
            <a:r>
              <a:rPr lang="en-US" altLang="zh-TW" sz="1800" i="1" dirty="0" err="1" smtClean="0"/>
              <a:t>P</a:t>
            </a:r>
            <a:r>
              <a:rPr lang="en-US" altLang="zh-TW" sz="1800" i="1" baseline="-25000" dirty="0" err="1" smtClean="0"/>
              <a:t>j</a:t>
            </a:r>
            <a:r>
              <a:rPr lang="en-US" altLang="zh-TW" sz="1800" dirty="0" smtClean="0"/>
              <a:t>(</a:t>
            </a:r>
            <a:r>
              <a:rPr lang="en-US" altLang="zh-TW" sz="1800" i="1" dirty="0" smtClean="0"/>
              <a:t>M</a:t>
            </a:r>
            <a:r>
              <a:rPr lang="en-US" altLang="zh-TW" sz="1800" dirty="0" smtClean="0"/>
              <a:t>|</a:t>
            </a:r>
            <a:r>
              <a:rPr lang="en-US" altLang="zh-TW" sz="1800" i="1" dirty="0" smtClean="0"/>
              <a:t>A</a:t>
            </a:r>
            <a:r>
              <a:rPr lang="en-US" altLang="zh-TW" sz="1800" dirty="0" smtClean="0"/>
              <a:t>)</a:t>
            </a:r>
            <a:endParaRPr lang="en-US" altLang="zh-TW" sz="1800" dirty="0" smtClean="0">
              <a:solidFill>
                <a:srgbClr val="FF0000"/>
              </a:solidFill>
            </a:endParaRPr>
          </a:p>
          <a:p>
            <a:pPr lvl="2"/>
            <a:r>
              <a:rPr lang="en-US" altLang="zh-TW" sz="1800" dirty="0" smtClean="0">
                <a:solidFill>
                  <a:srgbClr val="FF0000"/>
                </a:solidFill>
              </a:rPr>
              <a:t>Successful Ignorance </a:t>
            </a:r>
            <a:r>
              <a:rPr lang="en-US" altLang="zh-TW" sz="1800" dirty="0">
                <a:solidFill>
                  <a:srgbClr val="FF0000"/>
                </a:solidFill>
              </a:rPr>
              <a:t>rate</a:t>
            </a:r>
            <a:r>
              <a:rPr lang="en-US" altLang="zh-TW" sz="1800" dirty="0"/>
              <a:t> </a:t>
            </a:r>
            <a:r>
              <a:rPr lang="en-US" altLang="zh-TW" sz="1800" i="1" dirty="0" err="1" smtClean="0"/>
              <a:t>P</a:t>
            </a:r>
            <a:r>
              <a:rPr lang="en-US" altLang="zh-TW" sz="1800" i="1" baseline="-25000" dirty="0" err="1" smtClean="0"/>
              <a:t>j</a:t>
            </a:r>
            <a:r>
              <a:rPr lang="en-US" altLang="zh-TW" sz="1800" dirty="0" smtClean="0"/>
              <a:t>(</a:t>
            </a:r>
            <a:r>
              <a:rPr lang="en-US" altLang="zh-TW" sz="1800" i="1" dirty="0" smtClean="0"/>
              <a:t>¬M</a:t>
            </a:r>
            <a:r>
              <a:rPr lang="en-US" altLang="zh-TW" sz="1800" dirty="0" smtClean="0"/>
              <a:t>|</a:t>
            </a:r>
            <a:r>
              <a:rPr lang="en-US" altLang="zh-TW" sz="1800" i="1" dirty="0" smtClean="0"/>
              <a:t>¬A</a:t>
            </a:r>
            <a:r>
              <a:rPr lang="en-US" altLang="zh-TW" sz="1800" dirty="0" smtClean="0"/>
              <a:t>)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>
                <a:solidFill>
                  <a:schemeClr val="tx1"/>
                </a:solidFill>
                <a:effectLst/>
              </a:rPr>
              <a:t>TLM: Two-level </a:t>
            </a:r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Modeling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- Output- Creditability Table</a:t>
            </a:r>
            <a:endParaRPr lang="zh-TW" alt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13</a:t>
            </a:fld>
            <a:endParaRPr lang="zh-TW" alt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263" y="908720"/>
            <a:ext cx="2452241" cy="11687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2" name="矩形 11"/>
          <p:cNvSpPr/>
          <p:nvPr/>
        </p:nvSpPr>
        <p:spPr>
          <a:xfrm>
            <a:off x="6948264" y="1196752"/>
            <a:ext cx="790103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58877"/>
            <a:ext cx="466725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31220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lang="en-US" altLang="zh-TW" sz="2400" dirty="0" smtClean="0"/>
              <a:t>Some IDS have much higher creditability</a:t>
            </a:r>
          </a:p>
          <a:p>
            <a:r>
              <a:rPr lang="en-US" altLang="zh-TW" sz="2400" dirty="0" smtClean="0"/>
              <a:t>Selecting </a:t>
            </a:r>
            <a:r>
              <a:rPr lang="en-US" altLang="zh-TW" sz="2400" dirty="0" smtClean="0"/>
              <a:t>authorities </a:t>
            </a:r>
            <a:r>
              <a:rPr lang="en-US" altLang="zh-TW" sz="2400" dirty="0" smtClean="0"/>
              <a:t>with </a:t>
            </a:r>
            <a:r>
              <a:rPr lang="en-US" altLang="zh-TW" sz="2400" dirty="0" smtClean="0">
                <a:solidFill>
                  <a:srgbClr val="FF0000"/>
                </a:solidFill>
              </a:rPr>
              <a:t>relatively low FP/FN</a:t>
            </a:r>
          </a:p>
          <a:p>
            <a:pPr lvl="1"/>
            <a:r>
              <a:rPr lang="en-US" altLang="zh-TW" sz="2000" dirty="0" smtClean="0"/>
              <a:t>Step 1: sort </a:t>
            </a:r>
            <a:r>
              <a:rPr lang="en-US" altLang="zh-TW" sz="2000" i="1" dirty="0" err="1" smtClean="0"/>
              <a:t>FP</a:t>
            </a:r>
            <a:r>
              <a:rPr lang="en-US" altLang="zh-TW" sz="2000" i="1" baseline="30000" dirty="0" err="1" smtClean="0"/>
              <a:t>j</a:t>
            </a:r>
            <a:r>
              <a:rPr lang="en-US" altLang="zh-TW" sz="2000" baseline="-25000" dirty="0" err="1" smtClean="0"/>
              <a:t>rate</a:t>
            </a:r>
            <a:r>
              <a:rPr lang="en-US" altLang="zh-TW" sz="2000" i="1" baseline="-25000" dirty="0" smtClean="0"/>
              <a:t>, P</a:t>
            </a:r>
            <a:r>
              <a:rPr lang="en-US" altLang="zh-TW" sz="2000" dirty="0" smtClean="0"/>
              <a:t> and </a:t>
            </a:r>
            <a:r>
              <a:rPr lang="en-US" altLang="zh-TW" sz="2000" i="1" dirty="0" err="1" smtClean="0"/>
              <a:t>FN</a:t>
            </a:r>
            <a:r>
              <a:rPr lang="en-US" altLang="zh-TW" sz="2000" i="1" baseline="30000" dirty="0" err="1" smtClean="0"/>
              <a:t>j</a:t>
            </a:r>
            <a:r>
              <a:rPr lang="en-US" altLang="zh-TW" sz="2000" baseline="-25000" dirty="0" err="1" smtClean="0"/>
              <a:t>rate</a:t>
            </a:r>
            <a:r>
              <a:rPr lang="en-US" altLang="zh-TW" sz="2000" i="1" baseline="-25000" dirty="0"/>
              <a:t>, P</a:t>
            </a:r>
            <a:r>
              <a:rPr lang="en-US" altLang="zh-TW" sz="2000" i="1" dirty="0"/>
              <a:t> </a:t>
            </a:r>
            <a:r>
              <a:rPr lang="en-US" altLang="zh-TW" sz="2000" dirty="0" smtClean="0"/>
              <a:t>from high </a:t>
            </a:r>
            <a:r>
              <a:rPr lang="en-US" altLang="zh-TW" sz="2000" dirty="0"/>
              <a:t>to </a:t>
            </a:r>
            <a:r>
              <a:rPr lang="en-US" altLang="zh-TW" sz="2000" dirty="0" smtClean="0"/>
              <a:t>low</a:t>
            </a:r>
          </a:p>
          <a:p>
            <a:pPr lvl="1"/>
            <a:r>
              <a:rPr lang="en-US" altLang="zh-TW" sz="2000" dirty="0" smtClean="0"/>
              <a:t>Step 2: calculate average </a:t>
            </a:r>
            <a:r>
              <a:rPr lang="en-US" altLang="zh-TW" sz="2000" dirty="0"/>
              <a:t>values L</a:t>
            </a:r>
            <a:r>
              <a:rPr lang="en-US" altLang="zh-TW" sz="2000" baseline="-25000" dirty="0"/>
              <a:t>1</a:t>
            </a:r>
            <a:r>
              <a:rPr lang="en-US" altLang="zh-TW" sz="2000" dirty="0"/>
              <a:t> and L</a:t>
            </a:r>
            <a:r>
              <a:rPr lang="en-US" altLang="zh-TW" sz="2000" baseline="-25000" dirty="0"/>
              <a:t>2</a:t>
            </a:r>
            <a:r>
              <a:rPr lang="en-US" altLang="zh-TW" sz="2000" dirty="0"/>
              <a:t> of </a:t>
            </a:r>
            <a:r>
              <a:rPr lang="en-US" altLang="zh-TW" sz="2000" i="1" dirty="0" err="1"/>
              <a:t>FP</a:t>
            </a:r>
            <a:r>
              <a:rPr lang="en-US" altLang="zh-TW" sz="2000" i="1" baseline="30000" dirty="0" err="1"/>
              <a:t>j</a:t>
            </a:r>
            <a:r>
              <a:rPr lang="en-US" altLang="zh-TW" sz="2000" baseline="-25000" dirty="0" err="1"/>
              <a:t>rate</a:t>
            </a:r>
            <a:r>
              <a:rPr lang="en-US" altLang="zh-TW" sz="2000" i="1" baseline="-25000" dirty="0"/>
              <a:t>, P</a:t>
            </a:r>
            <a:r>
              <a:rPr lang="en-US" altLang="zh-TW" sz="2000" dirty="0"/>
              <a:t> and </a:t>
            </a:r>
            <a:r>
              <a:rPr lang="en-US" altLang="zh-TW" sz="2000" i="1" dirty="0" err="1"/>
              <a:t>FN</a:t>
            </a:r>
            <a:r>
              <a:rPr lang="en-US" altLang="zh-TW" sz="2000" i="1" baseline="30000" dirty="0" err="1"/>
              <a:t>j</a:t>
            </a:r>
            <a:r>
              <a:rPr lang="en-US" altLang="zh-TW" sz="2000" baseline="-25000" dirty="0" err="1"/>
              <a:t>rate</a:t>
            </a:r>
            <a:r>
              <a:rPr lang="en-US" altLang="zh-TW" sz="2000" i="1" baseline="-25000" dirty="0"/>
              <a:t>, P</a:t>
            </a:r>
            <a:r>
              <a:rPr lang="en-US" altLang="zh-TW" sz="2000" i="1" dirty="0"/>
              <a:t> </a:t>
            </a:r>
            <a:r>
              <a:rPr lang="en-US" altLang="zh-TW" sz="2000" dirty="0" smtClean="0"/>
              <a:t>listed </a:t>
            </a:r>
            <a:r>
              <a:rPr lang="en-US" altLang="zh-TW" sz="2000" dirty="0"/>
              <a:t>after three-quarters of all </a:t>
            </a:r>
            <a:r>
              <a:rPr lang="en-US" altLang="zh-TW" sz="2000" dirty="0" smtClean="0"/>
              <a:t>IDSs</a:t>
            </a:r>
          </a:p>
          <a:p>
            <a:pPr lvl="1"/>
            <a:r>
              <a:rPr lang="en-US" altLang="zh-TW" sz="2000" dirty="0" smtClean="0"/>
              <a:t>Step 3: select the IDS to </a:t>
            </a:r>
            <a:r>
              <a:rPr lang="en-US" altLang="zh-TW" sz="2000" dirty="0"/>
              <a:t>be </a:t>
            </a:r>
            <a:r>
              <a:rPr lang="en-US" altLang="zh-TW" sz="2000" dirty="0" smtClean="0"/>
              <a:t>authority </a:t>
            </a:r>
            <a:r>
              <a:rPr lang="en-US" altLang="zh-TW" sz="2000" dirty="0"/>
              <a:t>when </a:t>
            </a:r>
            <a:r>
              <a:rPr lang="en-US" altLang="zh-TW" sz="2000" i="1" dirty="0" err="1" smtClean="0"/>
              <a:t>FP</a:t>
            </a:r>
            <a:r>
              <a:rPr lang="en-US" altLang="zh-TW" sz="2000" i="1" baseline="30000" dirty="0" err="1" smtClean="0"/>
              <a:t>j</a:t>
            </a:r>
            <a:r>
              <a:rPr lang="en-US" altLang="zh-TW" sz="2000" baseline="-25000" dirty="0" err="1" smtClean="0"/>
              <a:t>rate</a:t>
            </a:r>
            <a:r>
              <a:rPr lang="en-US" altLang="zh-TW" sz="2000" i="1" baseline="-25000" dirty="0" smtClean="0"/>
              <a:t>, </a:t>
            </a:r>
            <a:r>
              <a:rPr lang="en-US" altLang="zh-TW" sz="2000" i="1" baseline="-25000" dirty="0"/>
              <a:t>P</a:t>
            </a:r>
            <a:r>
              <a:rPr lang="en-US" altLang="zh-TW" sz="2000" dirty="0"/>
              <a:t> and </a:t>
            </a:r>
            <a:r>
              <a:rPr lang="en-US" altLang="zh-TW" sz="2000" i="1" dirty="0" err="1"/>
              <a:t>FN</a:t>
            </a:r>
            <a:r>
              <a:rPr lang="en-US" altLang="zh-TW" sz="2000" i="1" baseline="30000" dirty="0" err="1"/>
              <a:t>j</a:t>
            </a:r>
            <a:r>
              <a:rPr lang="en-US" altLang="zh-TW" sz="2000" baseline="-25000" dirty="0" err="1"/>
              <a:t>rate</a:t>
            </a:r>
            <a:r>
              <a:rPr lang="en-US" altLang="zh-TW" sz="2000" i="1" baseline="-25000" dirty="0"/>
              <a:t>, P</a:t>
            </a:r>
            <a:r>
              <a:rPr lang="en-US" altLang="zh-TW" sz="2000" i="1" dirty="0"/>
              <a:t> </a:t>
            </a:r>
            <a:r>
              <a:rPr lang="en-US" altLang="zh-TW" sz="2000" dirty="0" smtClean="0"/>
              <a:t>are </a:t>
            </a:r>
            <a:r>
              <a:rPr lang="en-US" altLang="zh-TW" sz="2000" dirty="0"/>
              <a:t>both </a:t>
            </a:r>
            <a:r>
              <a:rPr lang="en-US" altLang="zh-TW" sz="2000" dirty="0" smtClean="0"/>
              <a:t>lower </a:t>
            </a:r>
            <a:r>
              <a:rPr lang="en-US" altLang="zh-TW" sz="2000" dirty="0"/>
              <a:t>than L</a:t>
            </a:r>
            <a:r>
              <a:rPr lang="en-US" altLang="zh-TW" sz="2000" baseline="-25000" dirty="0"/>
              <a:t>1</a:t>
            </a:r>
            <a:r>
              <a:rPr lang="en-US" altLang="zh-TW" sz="2000" dirty="0"/>
              <a:t> and </a:t>
            </a:r>
            <a:r>
              <a:rPr lang="en-US" altLang="zh-TW" sz="2000" dirty="0" smtClean="0"/>
              <a:t>L</a:t>
            </a:r>
            <a:r>
              <a:rPr lang="en-US" altLang="zh-TW" sz="2000" baseline="-25000" dirty="0" smtClean="0"/>
              <a:t>2</a:t>
            </a:r>
            <a:endParaRPr lang="en-US" altLang="zh-TW" sz="2000" dirty="0" smtClean="0"/>
          </a:p>
          <a:p>
            <a:r>
              <a:rPr lang="en-US" altLang="zh-TW" sz="2400" dirty="0" smtClean="0"/>
              <a:t>Deciding traces </a:t>
            </a:r>
            <a:r>
              <a:rPr lang="en-US" altLang="zh-TW" sz="2400" dirty="0"/>
              <a:t>by </a:t>
            </a:r>
            <a:r>
              <a:rPr lang="en-US" altLang="zh-TW" sz="2400" dirty="0" smtClean="0"/>
              <a:t>authorities </a:t>
            </a:r>
            <a:r>
              <a:rPr lang="en-US" altLang="zh-TW" sz="2400" dirty="0"/>
              <a:t>if </a:t>
            </a:r>
            <a:r>
              <a:rPr lang="en-US" altLang="zh-TW" sz="2400" dirty="0" smtClean="0"/>
              <a:t>they exist</a:t>
            </a:r>
            <a:endParaRPr lang="en-US" altLang="zh-TW" sz="2400" dirty="0" smtClean="0"/>
          </a:p>
          <a:p>
            <a:pPr lvl="1"/>
            <a:r>
              <a:rPr lang="en-US" altLang="zh-TW" sz="2000" dirty="0" smtClean="0"/>
              <a:t>No authority</a:t>
            </a:r>
          </a:p>
          <a:p>
            <a:pPr lvl="2"/>
            <a:r>
              <a:rPr lang="en-US" altLang="zh-TW" sz="1600" dirty="0" smtClean="0"/>
              <a:t>Enter Voter </a:t>
            </a:r>
            <a:r>
              <a:rPr lang="en-US" altLang="zh-TW" sz="1600" dirty="0"/>
              <a:t>Excluding and then Weighted Voting</a:t>
            </a:r>
            <a:endParaRPr lang="en-US" altLang="zh-TW" sz="1600" dirty="0" smtClean="0"/>
          </a:p>
          <a:p>
            <a:pPr lvl="1"/>
            <a:r>
              <a:rPr lang="en-US" altLang="zh-TW" sz="2000" dirty="0"/>
              <a:t>O</a:t>
            </a:r>
            <a:r>
              <a:rPr lang="en-US" altLang="zh-TW" sz="2000" dirty="0" smtClean="0"/>
              <a:t>ne authority</a:t>
            </a:r>
          </a:p>
          <a:p>
            <a:pPr lvl="2"/>
            <a:r>
              <a:rPr lang="en-US" altLang="zh-TW" sz="1600" dirty="0" smtClean="0"/>
              <a:t>Directly decide the trace</a:t>
            </a:r>
          </a:p>
          <a:p>
            <a:pPr lvl="1"/>
            <a:r>
              <a:rPr lang="en-US" altLang="zh-TW" sz="2000" dirty="0"/>
              <a:t>M</a:t>
            </a:r>
            <a:r>
              <a:rPr lang="en-US" altLang="zh-TW" sz="2000" dirty="0" smtClean="0"/>
              <a:t>ultiple authorities</a:t>
            </a:r>
          </a:p>
          <a:p>
            <a:pPr lvl="2"/>
            <a:r>
              <a:rPr lang="en-US" altLang="zh-TW" sz="1600" dirty="0" smtClean="0"/>
              <a:t>Enter Weighted Voting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AS: Authority Selecting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14</a:t>
            </a:fld>
            <a:endParaRPr lang="zh-TW" alt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263" y="908720"/>
            <a:ext cx="2452241" cy="11687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2" name="矩形 11"/>
          <p:cNvSpPr/>
          <p:nvPr/>
        </p:nvSpPr>
        <p:spPr>
          <a:xfrm>
            <a:off x="7884368" y="1052736"/>
            <a:ext cx="790103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1275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Excluding </a:t>
            </a:r>
            <a:r>
              <a:rPr lang="en-US" altLang="zh-TW" sz="2400" dirty="0" smtClean="0"/>
              <a:t>voters </a:t>
            </a:r>
            <a:r>
              <a:rPr lang="en-US" altLang="zh-TW" sz="2400" dirty="0"/>
              <a:t>with </a:t>
            </a:r>
            <a:r>
              <a:rPr lang="en-US" altLang="zh-TW" sz="2400" dirty="0">
                <a:solidFill>
                  <a:srgbClr val="FF0000"/>
                </a:solidFill>
              </a:rPr>
              <a:t>low TP and high </a:t>
            </a:r>
            <a:r>
              <a:rPr lang="en-US" altLang="zh-TW" sz="2400" dirty="0" smtClean="0">
                <a:solidFill>
                  <a:srgbClr val="FF0000"/>
                </a:solidFill>
              </a:rPr>
              <a:t>FP</a:t>
            </a:r>
          </a:p>
          <a:p>
            <a:pPr lvl="1"/>
            <a:r>
              <a:rPr lang="en-US" altLang="zh-TW" sz="2000" dirty="0" smtClean="0"/>
              <a:t>Reason: some IDS produces </a:t>
            </a:r>
            <a:r>
              <a:rPr lang="en-US" altLang="zh-TW" sz="2000" dirty="0"/>
              <a:t>more incorrect detection than correct </a:t>
            </a:r>
            <a:r>
              <a:rPr lang="en-US" altLang="zh-TW" sz="2000" dirty="0" smtClean="0"/>
              <a:t>detection</a:t>
            </a:r>
          </a:p>
          <a:p>
            <a:pPr lvl="1"/>
            <a:r>
              <a:rPr lang="en-US" altLang="zh-TW" sz="2000" dirty="0" smtClean="0"/>
              <a:t>When both</a:t>
            </a:r>
          </a:p>
          <a:p>
            <a:pPr lvl="2"/>
            <a:r>
              <a:rPr lang="en-US" altLang="zh-TW" sz="1600" dirty="0" smtClean="0"/>
              <a:t>TP rate is </a:t>
            </a:r>
            <a:r>
              <a:rPr lang="en-US" altLang="zh-TW" sz="1600" dirty="0"/>
              <a:t>less than detection threshold </a:t>
            </a:r>
            <a:r>
              <a:rPr lang="en-US" altLang="zh-TW" sz="1600" i="1" dirty="0" err="1"/>
              <a:t>Ƭ</a:t>
            </a:r>
            <a:r>
              <a:rPr lang="en-US" altLang="zh-TW" sz="1600" i="1" baseline="-25000" dirty="0" err="1"/>
              <a:t>d</a:t>
            </a:r>
            <a:r>
              <a:rPr lang="en-US" altLang="zh-TW" sz="1600" dirty="0"/>
              <a:t> </a:t>
            </a:r>
            <a:endParaRPr lang="en-US" altLang="zh-TW" sz="1600" dirty="0" smtClean="0"/>
          </a:p>
          <a:p>
            <a:pPr lvl="2"/>
            <a:r>
              <a:rPr lang="en-US" altLang="zh-TW" sz="1600" dirty="0" smtClean="0"/>
              <a:t>FP rate is </a:t>
            </a:r>
            <a:r>
              <a:rPr lang="en-US" altLang="zh-TW" sz="1600" dirty="0"/>
              <a:t>more than detection threshold </a:t>
            </a:r>
            <a:r>
              <a:rPr lang="en-US" altLang="zh-TW" sz="1600" i="1" dirty="0" err="1" smtClean="0"/>
              <a:t>Ƭ</a:t>
            </a:r>
            <a:r>
              <a:rPr lang="en-US" altLang="zh-TW" sz="1600" i="1" baseline="-25000" dirty="0" err="1" smtClean="0"/>
              <a:t>d</a:t>
            </a:r>
            <a:r>
              <a:rPr lang="en-US" altLang="zh-TW" sz="1600" dirty="0" smtClean="0"/>
              <a:t> </a:t>
            </a:r>
            <a:endParaRPr lang="en-US" altLang="zh-TW" sz="2400" dirty="0" smtClean="0"/>
          </a:p>
          <a:p>
            <a:r>
              <a:rPr lang="en-US" altLang="zh-TW" sz="2400" dirty="0" smtClean="0"/>
              <a:t>Excluding </a:t>
            </a:r>
            <a:r>
              <a:rPr lang="en-US" altLang="zh-TW" sz="2400" dirty="0" smtClean="0"/>
              <a:t>voters </a:t>
            </a:r>
            <a:r>
              <a:rPr lang="en-US" altLang="zh-TW" sz="2400" dirty="0" smtClean="0"/>
              <a:t>with </a:t>
            </a:r>
            <a:r>
              <a:rPr lang="en-US" altLang="zh-TW" sz="2400" dirty="0" smtClean="0">
                <a:solidFill>
                  <a:srgbClr val="FF0000"/>
                </a:solidFill>
              </a:rPr>
              <a:t>abnormal alert frequency</a:t>
            </a:r>
          </a:p>
          <a:p>
            <a:pPr lvl="1"/>
            <a:r>
              <a:rPr lang="en-US" altLang="zh-TW" sz="2000" dirty="0" smtClean="0"/>
              <a:t>Reason: </a:t>
            </a:r>
            <a:r>
              <a:rPr lang="en-US" altLang="zh-TW" sz="2000" dirty="0"/>
              <a:t>some IDS always </a:t>
            </a:r>
            <a:r>
              <a:rPr lang="en-US" altLang="zh-TW" sz="2000" dirty="0" smtClean="0"/>
              <a:t>abnormally produces </a:t>
            </a:r>
            <a:r>
              <a:rPr lang="en-US" altLang="zh-TW" sz="2000" dirty="0"/>
              <a:t>alert or </a:t>
            </a:r>
            <a:r>
              <a:rPr lang="en-US" altLang="zh-TW" sz="2000" dirty="0" smtClean="0"/>
              <a:t>not while others </a:t>
            </a:r>
            <a:r>
              <a:rPr lang="en-US" altLang="zh-TW" sz="2000" dirty="0" smtClean="0"/>
              <a:t>do not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When either </a:t>
            </a:r>
          </a:p>
          <a:p>
            <a:pPr lvl="2"/>
            <a:r>
              <a:rPr lang="en-US" altLang="zh-TW" sz="1600" dirty="0" smtClean="0"/>
              <a:t>Alert rate is </a:t>
            </a:r>
            <a:r>
              <a:rPr lang="en-US" altLang="zh-TW" sz="1600" dirty="0"/>
              <a:t>more than </a:t>
            </a:r>
            <a:r>
              <a:rPr lang="en-US" altLang="zh-TW" sz="1600" dirty="0" smtClean="0"/>
              <a:t>abnormality threshold </a:t>
            </a:r>
            <a:r>
              <a:rPr lang="en-US" altLang="zh-TW" sz="1600" i="1" dirty="0" err="1" smtClean="0"/>
              <a:t>Ƭ</a:t>
            </a:r>
            <a:r>
              <a:rPr lang="en-US" altLang="zh-TW" sz="1600" i="1" baseline="-25000" dirty="0" err="1" smtClean="0"/>
              <a:t>a</a:t>
            </a:r>
            <a:r>
              <a:rPr lang="en-US" altLang="zh-TW" sz="1600" dirty="0" smtClean="0"/>
              <a:t> </a:t>
            </a:r>
          </a:p>
          <a:p>
            <a:pPr lvl="2"/>
            <a:r>
              <a:rPr lang="en-US" altLang="zh-TW" sz="1600" dirty="0" smtClean="0"/>
              <a:t>Non-alert </a:t>
            </a:r>
            <a:r>
              <a:rPr lang="en-US" altLang="zh-TW" sz="1600" dirty="0"/>
              <a:t>rate is more than </a:t>
            </a:r>
            <a:r>
              <a:rPr lang="en-US" altLang="zh-TW" sz="1600" dirty="0" smtClean="0"/>
              <a:t>abnormality </a:t>
            </a:r>
            <a:r>
              <a:rPr lang="en-US" altLang="zh-TW" sz="1600" dirty="0"/>
              <a:t>threshold </a:t>
            </a:r>
            <a:r>
              <a:rPr lang="en-US" altLang="zh-TW" sz="1600" i="1" dirty="0" err="1"/>
              <a:t>Ƭ</a:t>
            </a:r>
            <a:r>
              <a:rPr lang="en-US" altLang="zh-TW" sz="1600" i="1" baseline="-25000" dirty="0" err="1"/>
              <a:t>a</a:t>
            </a:r>
            <a:r>
              <a:rPr lang="en-US" altLang="zh-TW" sz="1600" dirty="0"/>
              <a:t> </a:t>
            </a:r>
            <a:endParaRPr lang="en-US" altLang="zh-TW" sz="16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VE: Voter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Excluding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15</a:t>
            </a:fld>
            <a:endParaRPr lang="zh-TW" alt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263" y="908720"/>
            <a:ext cx="2452241" cy="11687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7884368" y="1340768"/>
            <a:ext cx="790103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5366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Calculating the </a:t>
            </a:r>
            <a:r>
              <a:rPr lang="en-US" altLang="zh-TW" sz="2400" dirty="0">
                <a:solidFill>
                  <a:srgbClr val="FF0000"/>
                </a:solidFill>
              </a:rPr>
              <a:t>malicious </a:t>
            </a:r>
            <a:r>
              <a:rPr lang="en-US" altLang="zh-TW" sz="2400" dirty="0" smtClean="0">
                <a:solidFill>
                  <a:srgbClr val="FF0000"/>
                </a:solidFill>
              </a:rPr>
              <a:t>tendency</a:t>
            </a:r>
          </a:p>
          <a:p>
            <a:pPr lvl="1"/>
            <a:r>
              <a:rPr lang="en-US" altLang="zh-TW" sz="2000" dirty="0" smtClean="0"/>
              <a:t>Assign weights to the corresponding voters according to creditabilities</a:t>
            </a:r>
          </a:p>
          <a:p>
            <a:pPr lvl="1"/>
            <a:r>
              <a:rPr lang="en-US" altLang="zh-TW" sz="2000" dirty="0" smtClean="0"/>
              <a:t>Calculate</a:t>
            </a:r>
            <a:r>
              <a:rPr lang="en-US" altLang="zh-TW" sz="2000" i="1" dirty="0" smtClean="0"/>
              <a:t> Creditability </a:t>
            </a:r>
            <a:r>
              <a:rPr lang="en-US" altLang="zh-TW" sz="2000" i="1" dirty="0"/>
              <a:t>Malicious Decision Function</a:t>
            </a:r>
            <a:r>
              <a:rPr lang="en-US" altLang="zh-TW" sz="2000" dirty="0"/>
              <a:t>, </a:t>
            </a:r>
            <a:r>
              <a:rPr lang="en-US" altLang="zh-TW" sz="2000" i="1" dirty="0" smtClean="0"/>
              <a:t>CMD</a:t>
            </a:r>
          </a:p>
          <a:p>
            <a:pPr lvl="1"/>
            <a:endParaRPr lang="en-US" altLang="zh-TW" sz="2000" dirty="0" smtClean="0"/>
          </a:p>
          <a:p>
            <a:pPr lvl="1"/>
            <a:endParaRPr lang="en-US" altLang="zh-TW" sz="2000" dirty="0" smtClean="0"/>
          </a:p>
          <a:p>
            <a:pPr lvl="1"/>
            <a:endParaRPr lang="en-US" altLang="zh-TW" sz="2000" dirty="0"/>
          </a:p>
          <a:p>
            <a:pPr lvl="1"/>
            <a:endParaRPr lang="en-US" altLang="zh-TW" sz="2000" dirty="0" smtClean="0"/>
          </a:p>
          <a:p>
            <a:r>
              <a:rPr lang="en-US" altLang="zh-TW" sz="2400" dirty="0" smtClean="0">
                <a:solidFill>
                  <a:srgbClr val="FF0000"/>
                </a:solidFill>
              </a:rPr>
              <a:t>Making </a:t>
            </a:r>
            <a:r>
              <a:rPr lang="en-US" altLang="zh-TW" sz="2400" dirty="0">
                <a:solidFill>
                  <a:srgbClr val="FF0000"/>
                </a:solidFill>
              </a:rPr>
              <a:t>a decision</a:t>
            </a:r>
            <a:r>
              <a:rPr lang="en-US" altLang="zh-TW" sz="2400" dirty="0"/>
              <a:t> with </a:t>
            </a:r>
            <a:r>
              <a:rPr lang="en-US" altLang="zh-TW" sz="2400" dirty="0" smtClean="0"/>
              <a:t>the malicious </a:t>
            </a:r>
            <a:r>
              <a:rPr lang="en-US" altLang="zh-TW" sz="2400" dirty="0" smtClean="0"/>
              <a:t>tendency</a:t>
            </a:r>
          </a:p>
          <a:p>
            <a:endParaRPr lang="en-US" altLang="zh-TW" sz="2400" dirty="0"/>
          </a:p>
          <a:p>
            <a:endParaRPr lang="en-US" altLang="zh-TW" sz="2000" dirty="0" smtClean="0"/>
          </a:p>
          <a:p>
            <a:pPr lvl="1"/>
            <a:r>
              <a:rPr lang="en-US" altLang="zh-TW" sz="2000" i="1" dirty="0" smtClean="0"/>
              <a:t>A</a:t>
            </a:r>
            <a:r>
              <a:rPr lang="en-US" altLang="zh-TW" sz="2000" i="1" baseline="30000" dirty="0" smtClean="0"/>
              <a:t>’</a:t>
            </a:r>
            <a:r>
              <a:rPr lang="en-US" altLang="zh-TW" sz="2000" dirty="0" smtClean="0"/>
              <a:t> : decided </a:t>
            </a:r>
            <a:r>
              <a:rPr lang="en-US" altLang="zh-TW" sz="2000" dirty="0"/>
              <a:t>as malicious </a:t>
            </a:r>
            <a:r>
              <a:rPr lang="en-US" altLang="zh-TW" sz="2000" dirty="0" smtClean="0"/>
              <a:t>trace</a:t>
            </a:r>
          </a:p>
          <a:p>
            <a:pPr lvl="1"/>
            <a:r>
              <a:rPr lang="en-US" altLang="zh-TW" sz="2000" i="1" dirty="0" smtClean="0"/>
              <a:t>¬A</a:t>
            </a:r>
            <a:r>
              <a:rPr lang="en-US" altLang="zh-TW" sz="2000" i="1" baseline="30000" dirty="0" smtClean="0"/>
              <a:t>’</a:t>
            </a:r>
            <a:r>
              <a:rPr lang="en-US" altLang="zh-TW" sz="2000" dirty="0" smtClean="0"/>
              <a:t> </a:t>
            </a:r>
            <a:r>
              <a:rPr lang="en-US" altLang="zh-TW" sz="2000" dirty="0"/>
              <a:t>: </a:t>
            </a:r>
            <a:r>
              <a:rPr lang="en-US" altLang="zh-TW" sz="2000" dirty="0" smtClean="0"/>
              <a:t>decided </a:t>
            </a:r>
            <a:r>
              <a:rPr lang="en-US" altLang="zh-TW" sz="2000" dirty="0"/>
              <a:t>as </a:t>
            </a:r>
            <a:r>
              <a:rPr lang="en-US" altLang="zh-TW" sz="2000" dirty="0" smtClean="0"/>
              <a:t>benign </a:t>
            </a:r>
            <a:r>
              <a:rPr lang="en-US" altLang="zh-TW" sz="2000" dirty="0"/>
              <a:t>trace</a:t>
            </a:r>
            <a:endParaRPr lang="en-US" altLang="zh-TW" sz="20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WV: Weighted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Voting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16</a:t>
            </a:fld>
            <a:endParaRPr lang="zh-TW" altLang="en-US"/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573590"/>
              </p:ext>
            </p:extLst>
          </p:nvPr>
        </p:nvGraphicFramePr>
        <p:xfrm>
          <a:off x="1259632" y="2770436"/>
          <a:ext cx="5332412" cy="109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06" name="方程式" r:id="rId4" imgW="4775040" imgH="977760" progId="Equation.3">
                  <p:embed/>
                </p:oleObj>
              </mc:Choice>
              <mc:Fallback>
                <p:oleObj name="方程式" r:id="rId4" imgW="4775040" imgH="977760" progId="Equation.3">
                  <p:embed/>
                  <p:pic>
                    <p:nvPicPr>
                      <p:cNvPr id="0" name="物件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770436"/>
                        <a:ext cx="5332412" cy="10906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501064"/>
              </p:ext>
            </p:extLst>
          </p:nvPr>
        </p:nvGraphicFramePr>
        <p:xfrm>
          <a:off x="1260103" y="3861048"/>
          <a:ext cx="266382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07" name="方程式" r:id="rId6" imgW="2374560" imgH="482400" progId="Equation.3">
                  <p:embed/>
                </p:oleObj>
              </mc:Choice>
              <mc:Fallback>
                <p:oleObj name="方程式" r:id="rId6" imgW="2374560" imgH="482400" progId="Equation.3">
                  <p:embed/>
                  <p:pic>
                    <p:nvPicPr>
                      <p:cNvPr id="0" name="物件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103" y="3861048"/>
                        <a:ext cx="2663825" cy="539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3276"/>
              </p:ext>
            </p:extLst>
          </p:nvPr>
        </p:nvGraphicFramePr>
        <p:xfrm>
          <a:off x="899592" y="4702175"/>
          <a:ext cx="4730750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08" name="方程式" r:id="rId8" imgW="4470120" imgH="799920" progId="Equation.3">
                  <p:embed/>
                </p:oleObj>
              </mc:Choice>
              <mc:Fallback>
                <p:oleObj name="方程式" r:id="rId8" imgW="4470120" imgH="7999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702175"/>
                        <a:ext cx="4730750" cy="8461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263" y="908720"/>
            <a:ext cx="2452241" cy="11687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1" name="矩形 10"/>
          <p:cNvSpPr/>
          <p:nvPr/>
        </p:nvSpPr>
        <p:spPr>
          <a:xfrm>
            <a:off x="7884368" y="1628800"/>
            <a:ext cx="790103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34317"/>
              </p:ext>
            </p:extLst>
          </p:nvPr>
        </p:nvGraphicFramePr>
        <p:xfrm>
          <a:off x="5724128" y="4869160"/>
          <a:ext cx="3384376" cy="1913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376264"/>
              </a:tblGrid>
              <a:tr h="241739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Notations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Descriptions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45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Set of previous alert messages.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45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Set of the remaining voters.</a:t>
                      </a:r>
                      <a:endParaRPr lang="zh-TW" altLang="zh-TW" sz="1400" kern="100" dirty="0" smtClean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45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Number of elements of     . 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45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Number of processed traces.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45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Detection result produced by the 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j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altLang="zh-TW" sz="1400" kern="100" dirty="0" err="1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th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 IDS for 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i-</a:t>
                      </a:r>
                      <a:r>
                        <a:rPr lang="en-US" altLang="zh-TW" sz="1400" kern="100" dirty="0" err="1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th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 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trace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51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Alert message of the 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j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altLang="zh-TW" sz="1400" kern="100" dirty="0" err="1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th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 IDS for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 i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altLang="zh-TW" sz="1400" kern="100" dirty="0" err="1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th</a:t>
                      </a: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 trace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.</a:t>
                      </a:r>
                      <a:endParaRPr lang="zh-TW" sz="1400" kern="100" dirty="0">
                        <a:effectLst/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934904"/>
              </p:ext>
            </p:extLst>
          </p:nvPr>
        </p:nvGraphicFramePr>
        <p:xfrm>
          <a:off x="5796260" y="6199336"/>
          <a:ext cx="2159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09" name="方程式" r:id="rId11" imgW="215640" imgH="253800" progId="Equation.3">
                  <p:embed/>
                </p:oleObj>
              </mc:Choice>
              <mc:Fallback>
                <p:oleObj name="方程式" r:id="rId11" imgW="2156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796260" y="6199336"/>
                        <a:ext cx="2159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53153"/>
              </p:ext>
            </p:extLst>
          </p:nvPr>
        </p:nvGraphicFramePr>
        <p:xfrm>
          <a:off x="5796136" y="6453336"/>
          <a:ext cx="4064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10" name="方程式" r:id="rId13" imgW="406080" imgH="291960" progId="Equation.3">
                  <p:embed/>
                </p:oleObj>
              </mc:Choice>
              <mc:Fallback>
                <p:oleObj name="方程式" r:id="rId13" imgW="40608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6453336"/>
                        <a:ext cx="406400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908835"/>
              </p:ext>
            </p:extLst>
          </p:nvPr>
        </p:nvGraphicFramePr>
        <p:xfrm>
          <a:off x="5787752" y="5157192"/>
          <a:ext cx="1524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11" name="方程式" r:id="rId15" imgW="152280" imgH="190440" progId="Equation.3">
                  <p:embed/>
                </p:oleObj>
              </mc:Choice>
              <mc:Fallback>
                <p:oleObj name="方程式" r:id="rId15" imgW="15228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787752" y="5157192"/>
                        <a:ext cx="1524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656547"/>
              </p:ext>
            </p:extLst>
          </p:nvPr>
        </p:nvGraphicFramePr>
        <p:xfrm>
          <a:off x="5796136" y="5398740"/>
          <a:ext cx="1905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12" name="方程式" r:id="rId17" imgW="190440" imgH="190440" progId="Equation.3">
                  <p:embed/>
                </p:oleObj>
              </mc:Choice>
              <mc:Fallback>
                <p:oleObj name="方程式" r:id="rId17" imgW="1904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5398740"/>
                        <a:ext cx="1905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744551"/>
              </p:ext>
            </p:extLst>
          </p:nvPr>
        </p:nvGraphicFramePr>
        <p:xfrm>
          <a:off x="5796136" y="5695156"/>
          <a:ext cx="596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13" name="方程式" r:id="rId19" imgW="596880" imgH="228600" progId="Equation.3">
                  <p:embed/>
                </p:oleObj>
              </mc:Choice>
              <mc:Fallback>
                <p:oleObj name="方程式" r:id="rId19" imgW="596880" imgH="228600" progId="Equation.3">
                  <p:embed/>
                  <p:pic>
                    <p:nvPicPr>
                      <p:cNvPr id="0" name="物件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5695156"/>
                        <a:ext cx="5969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719844"/>
              </p:ext>
            </p:extLst>
          </p:nvPr>
        </p:nvGraphicFramePr>
        <p:xfrm>
          <a:off x="8557964" y="5661248"/>
          <a:ext cx="1905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14" name="方程式" r:id="rId21" imgW="190440" imgH="190440" progId="Equation.3">
                  <p:embed/>
                </p:oleObj>
              </mc:Choice>
              <mc:Fallback>
                <p:oleObj name="方程式" r:id="rId21" imgW="190440" imgH="190440" progId="Equation.3">
                  <p:embed/>
                  <p:pic>
                    <p:nvPicPr>
                      <p:cNvPr id="0" name="物件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7964" y="5661248"/>
                        <a:ext cx="1905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006561"/>
              </p:ext>
            </p:extLst>
          </p:nvPr>
        </p:nvGraphicFramePr>
        <p:xfrm>
          <a:off x="5800452" y="5969000"/>
          <a:ext cx="139700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15" name="方程式" r:id="rId23" imgW="139680" imgH="152280" progId="Equation.3">
                  <p:embed/>
                </p:oleObj>
              </mc:Choice>
              <mc:Fallback>
                <p:oleObj name="方程式" r:id="rId23" imgW="139680" imgH="152280" progId="Equation.3">
                  <p:embed/>
                  <p:pic>
                    <p:nvPicPr>
                      <p:cNvPr id="0" name="物件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0452" y="5969000"/>
                        <a:ext cx="139700" cy="15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9102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Assume seven IDSs (</a:t>
            </a:r>
            <a:r>
              <a:rPr lang="en-US" altLang="zh-TW" sz="2000" i="1" dirty="0" smtClean="0"/>
              <a:t>N</a:t>
            </a:r>
            <a:r>
              <a:rPr lang="en-US" altLang="zh-TW" sz="2000" dirty="0" smtClean="0"/>
              <a:t>=7) detect the same HTTP traffic</a:t>
            </a:r>
          </a:p>
          <a:p>
            <a:r>
              <a:rPr lang="en-US" altLang="zh-TW" sz="2000" dirty="0" smtClean="0"/>
              <a:t>CM set up HTTP TD and then use TLM to calculate </a:t>
            </a:r>
            <a:r>
              <a:rPr lang="en-US" altLang="zh-TW" sz="2000" dirty="0" err="1" smtClean="0"/>
              <a:t>creditabilities</a:t>
            </a:r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 smtClean="0"/>
          </a:p>
          <a:p>
            <a:r>
              <a:rPr lang="en-US" altLang="zh-TW" sz="2000" dirty="0" smtClean="0"/>
              <a:t>AS =&gt; no </a:t>
            </a:r>
            <a:r>
              <a:rPr lang="en-US" altLang="zh-TW" sz="2000" dirty="0"/>
              <a:t>authority of detection</a:t>
            </a:r>
            <a:endParaRPr lang="en-US" altLang="zh-TW" sz="2000" dirty="0" smtClean="0"/>
          </a:p>
          <a:p>
            <a:pPr lvl="1"/>
            <a:r>
              <a:rPr lang="en-US" altLang="zh-TW" sz="1600" dirty="0" smtClean="0"/>
              <a:t>Compare </a:t>
            </a:r>
            <a:r>
              <a:rPr lang="en-US" altLang="zh-TW" sz="1600" i="1" dirty="0" err="1" smtClean="0"/>
              <a:t>FP</a:t>
            </a:r>
            <a:r>
              <a:rPr lang="en-US" altLang="zh-TW" sz="1600" i="1" baseline="30000" dirty="0" err="1" smtClean="0"/>
              <a:t>j</a:t>
            </a:r>
            <a:r>
              <a:rPr lang="en-US" altLang="zh-TW" sz="1600" baseline="-25000" dirty="0" err="1" smtClean="0"/>
              <a:t>rate</a:t>
            </a:r>
            <a:r>
              <a:rPr lang="en-US" altLang="zh-TW" sz="1600" i="1" baseline="-25000" dirty="0"/>
              <a:t>, </a:t>
            </a:r>
            <a:r>
              <a:rPr lang="en-US" altLang="zh-TW" sz="1600" i="1" baseline="-25000" dirty="0" smtClean="0"/>
              <a:t>HTTP</a:t>
            </a:r>
            <a:r>
              <a:rPr lang="en-US" altLang="zh-TW" sz="1600" dirty="0" smtClean="0"/>
              <a:t> </a:t>
            </a:r>
            <a:r>
              <a:rPr lang="en-US" altLang="zh-TW" sz="1600" dirty="0"/>
              <a:t>and </a:t>
            </a:r>
            <a:r>
              <a:rPr lang="en-US" altLang="zh-TW" sz="1600" i="1" dirty="0" err="1"/>
              <a:t>FN</a:t>
            </a:r>
            <a:r>
              <a:rPr lang="en-US" altLang="zh-TW" sz="1600" i="1" baseline="30000" dirty="0" err="1"/>
              <a:t>j</a:t>
            </a:r>
            <a:r>
              <a:rPr lang="en-US" altLang="zh-TW" sz="1600" baseline="-25000" dirty="0" err="1"/>
              <a:t>rate</a:t>
            </a:r>
            <a:r>
              <a:rPr lang="en-US" altLang="zh-TW" sz="1600" i="1" baseline="-25000" dirty="0"/>
              <a:t>, </a:t>
            </a:r>
            <a:r>
              <a:rPr lang="en-US" altLang="zh-TW" sz="1600" i="1" baseline="-25000" dirty="0" smtClean="0"/>
              <a:t>HTTP</a:t>
            </a:r>
            <a:r>
              <a:rPr lang="en-US" altLang="zh-TW" sz="1600" i="1" dirty="0" smtClean="0"/>
              <a:t> </a:t>
            </a:r>
            <a:r>
              <a:rPr lang="en-US" altLang="zh-TW" sz="1600" dirty="0" smtClean="0"/>
              <a:t>with L</a:t>
            </a:r>
            <a:r>
              <a:rPr lang="en-US" altLang="zh-TW" sz="1600" baseline="-25000" dirty="0" smtClean="0"/>
              <a:t>1</a:t>
            </a:r>
            <a:r>
              <a:rPr lang="en-US" altLang="zh-TW" sz="1600" dirty="0" smtClean="0"/>
              <a:t>(=0) and L</a:t>
            </a:r>
            <a:r>
              <a:rPr lang="en-US" altLang="zh-TW" sz="1600" baseline="-25000" dirty="0" smtClean="0"/>
              <a:t>2</a:t>
            </a:r>
            <a:r>
              <a:rPr lang="en-US" altLang="zh-TW" sz="1600" dirty="0" smtClean="0"/>
              <a:t>(=0.51) respectively</a:t>
            </a:r>
          </a:p>
          <a:p>
            <a:pPr lvl="1"/>
            <a:r>
              <a:rPr lang="en-US" altLang="zh-TW" sz="1600" dirty="0" smtClean="0"/>
              <a:t>Enter VE and then WV</a:t>
            </a:r>
          </a:p>
          <a:p>
            <a:pPr marL="342900" lvl="1" indent="-342900">
              <a:buClr>
                <a:schemeClr val="tx2"/>
              </a:buClr>
              <a:buSzPct val="70000"/>
            </a:pPr>
            <a:r>
              <a:rPr lang="en-US" altLang="zh-TW" sz="2000" dirty="0" smtClean="0"/>
              <a:t>VE =&gt; </a:t>
            </a:r>
            <a:r>
              <a:rPr lang="en-US" altLang="zh-TW" sz="2000" i="1" dirty="0" err="1" smtClean="0"/>
              <a:t>V</a:t>
            </a:r>
            <a:r>
              <a:rPr lang="en-US" altLang="zh-TW" sz="2000" i="1" baseline="-25000" dirty="0" err="1" smtClean="0"/>
              <a:t>r</a:t>
            </a:r>
            <a:r>
              <a:rPr lang="en-US" altLang="zh-TW" sz="2000" dirty="0" smtClean="0"/>
              <a:t> = </a:t>
            </a:r>
            <a:r>
              <a:rPr lang="en-US" altLang="zh-TW" sz="2000" dirty="0"/>
              <a:t>{2, 7</a:t>
            </a:r>
            <a:r>
              <a:rPr lang="en-US" altLang="zh-TW" sz="2000" dirty="0" smtClean="0"/>
              <a:t>}</a:t>
            </a:r>
          </a:p>
          <a:p>
            <a:pPr lvl="1"/>
            <a:r>
              <a:rPr lang="en-US" altLang="zh-TW" sz="1600" dirty="0" smtClean="0"/>
              <a:t>3-rd </a:t>
            </a:r>
            <a:r>
              <a:rPr lang="en-US" altLang="zh-TW" sz="1600" dirty="0"/>
              <a:t>IDS is excluded according to </a:t>
            </a:r>
            <a:r>
              <a:rPr lang="en-US" altLang="zh-TW" sz="1600" dirty="0" smtClean="0"/>
              <a:t>the TP/FP rates</a:t>
            </a:r>
          </a:p>
          <a:p>
            <a:pPr lvl="1"/>
            <a:r>
              <a:rPr lang="en-US" altLang="zh-TW" sz="1600" dirty="0" smtClean="0"/>
              <a:t>1-st, </a:t>
            </a:r>
            <a:r>
              <a:rPr lang="en-US" altLang="zh-TW" sz="1600" dirty="0"/>
              <a:t>4-th, 5-th and 6-th IDSs are excluded according to </a:t>
            </a:r>
            <a:r>
              <a:rPr lang="en-US" altLang="zh-TW" sz="1600" dirty="0" smtClean="0"/>
              <a:t>the abnormal </a:t>
            </a:r>
            <a:r>
              <a:rPr lang="en-US" altLang="zh-TW" sz="1600" dirty="0" smtClean="0"/>
              <a:t>alert </a:t>
            </a:r>
            <a:r>
              <a:rPr lang="en-US" altLang="zh-TW" sz="1600" dirty="0"/>
              <a:t>frequency</a:t>
            </a:r>
            <a:endParaRPr lang="en-US" altLang="zh-TW" sz="1600" dirty="0" smtClean="0"/>
          </a:p>
          <a:p>
            <a:r>
              <a:rPr lang="en-US" altLang="zh-TW" sz="2000" dirty="0" smtClean="0"/>
              <a:t>WV =&gt; the 87-th trace is malicious one</a:t>
            </a:r>
          </a:p>
          <a:p>
            <a:pPr lvl="1"/>
            <a:r>
              <a:rPr lang="en-US" altLang="zh-TW" sz="1600" i="1" dirty="0" smtClean="0"/>
              <a:t>msg</a:t>
            </a:r>
            <a:r>
              <a:rPr lang="en-US" altLang="zh-TW" sz="1600" i="1" baseline="30000" dirty="0" smtClean="0"/>
              <a:t>2</a:t>
            </a:r>
            <a:r>
              <a:rPr lang="en-US" altLang="zh-TW" sz="1600" i="1" baseline="-25000" dirty="0" smtClean="0"/>
              <a:t>87 </a:t>
            </a:r>
            <a:r>
              <a:rPr lang="en-US" altLang="zh-TW" sz="1600" dirty="0" smtClean="0"/>
              <a:t>:  “</a:t>
            </a:r>
            <a:r>
              <a:rPr lang="en-US" altLang="zh-TW" sz="1600" dirty="0"/>
              <a:t>IBM Lotus Domino Accept-Language Buffer </a:t>
            </a:r>
            <a:r>
              <a:rPr lang="en-US" altLang="zh-TW" sz="1600" dirty="0" smtClean="0"/>
              <a:t>Overflow”,   </a:t>
            </a:r>
            <a:r>
              <a:rPr lang="en-US" altLang="zh-TW" sz="1600" i="1" dirty="0" smtClean="0"/>
              <a:t>d</a:t>
            </a:r>
            <a:r>
              <a:rPr lang="en-US" altLang="zh-TW" sz="1600" i="1" baseline="30000" dirty="0" smtClean="0"/>
              <a:t>7</a:t>
            </a:r>
            <a:r>
              <a:rPr lang="en-US" altLang="zh-TW" sz="1600" i="1" baseline="-25000" dirty="0" smtClean="0"/>
              <a:t>87 </a:t>
            </a:r>
            <a:r>
              <a:rPr lang="en-US" altLang="zh-TW" sz="1600" dirty="0" smtClean="0"/>
              <a:t>: </a:t>
            </a:r>
            <a:r>
              <a:rPr lang="en-US" altLang="zh-TW" sz="1600" i="1" dirty="0"/>
              <a:t>¬A</a:t>
            </a:r>
            <a:endParaRPr lang="en-US" altLang="zh-TW" sz="1600" dirty="0" smtClean="0"/>
          </a:p>
          <a:p>
            <a:pPr lvl="1"/>
            <a:r>
              <a:rPr lang="en-US" altLang="zh-TW" sz="1600" i="1" dirty="0" smtClean="0"/>
              <a:t>CMD</a:t>
            </a:r>
            <a:r>
              <a:rPr lang="en-US" altLang="zh-TW" sz="1600" i="1" baseline="-25000" dirty="0" smtClean="0"/>
              <a:t>87</a:t>
            </a:r>
            <a:r>
              <a:rPr lang="en-US" altLang="zh-TW" sz="1600" dirty="0" smtClean="0"/>
              <a:t> = </a:t>
            </a:r>
            <a:r>
              <a:rPr lang="en-US" altLang="zh-TW" sz="1600" dirty="0"/>
              <a:t>(0.83+(1-0.80))/</a:t>
            </a:r>
            <a:r>
              <a:rPr lang="en-US" altLang="zh-TW" sz="1600" dirty="0" smtClean="0"/>
              <a:t>2 = 0.52  (&gt; </a:t>
            </a:r>
            <a:r>
              <a:rPr lang="el-GR" altLang="zh-TW" sz="1600" dirty="0" smtClean="0">
                <a:latin typeface="Times New Roman"/>
                <a:cs typeface="Times New Roman"/>
              </a:rPr>
              <a:t>α</a:t>
            </a:r>
            <a:r>
              <a:rPr lang="en-US" altLang="zh-TW" sz="1600" dirty="0" smtClean="0"/>
              <a:t>=0.5)</a:t>
            </a:r>
          </a:p>
          <a:p>
            <a:pPr lvl="1"/>
            <a:r>
              <a:rPr lang="en-US" altLang="zh-TW" sz="1600" i="1" dirty="0" smtClean="0"/>
              <a:t>DR</a:t>
            </a:r>
            <a:r>
              <a:rPr lang="en-US" altLang="zh-TW" sz="1600" i="1" baseline="-25000" dirty="0" smtClean="0"/>
              <a:t>87</a:t>
            </a:r>
            <a:r>
              <a:rPr lang="en-US" altLang="zh-TW" sz="1600" dirty="0" smtClean="0"/>
              <a:t> </a:t>
            </a:r>
            <a:r>
              <a:rPr lang="en-US" altLang="zh-TW" sz="1600" dirty="0"/>
              <a:t>is </a:t>
            </a:r>
            <a:r>
              <a:rPr lang="en-US" altLang="zh-TW" sz="1600" i="1" dirty="0" smtClean="0"/>
              <a:t>A</a:t>
            </a:r>
            <a:r>
              <a:rPr lang="en-US" altLang="zh-TW" sz="1600" i="1" baseline="30000" dirty="0" smtClean="0"/>
              <a:t>’</a:t>
            </a:r>
            <a:r>
              <a:rPr lang="en-US" altLang="zh-TW" sz="1600" dirty="0" smtClean="0"/>
              <a:t> 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</a:t>
            </a:r>
            <a:r>
              <a:rPr lang="zh-TW" altLang="en-US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of CWV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17</a:t>
            </a:fld>
            <a:endParaRPr lang="zh-TW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892458"/>
              </p:ext>
            </p:extLst>
          </p:nvPr>
        </p:nvGraphicFramePr>
        <p:xfrm>
          <a:off x="899592" y="2313008"/>
          <a:ext cx="7653533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832"/>
                <a:gridCol w="905243"/>
                <a:gridCol w="905243"/>
                <a:gridCol w="905243"/>
                <a:gridCol w="905243"/>
                <a:gridCol w="905243"/>
                <a:gridCol w="905243"/>
                <a:gridCol w="905243"/>
              </a:tblGrid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Creditability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IDS1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0" kern="100" dirty="0" smtClean="0">
                          <a:effectLst/>
                        </a:rPr>
                        <a:t>IDS2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i="0" kern="100" dirty="0" smtClean="0">
                          <a:effectLst/>
                          <a:latin typeface="Times New Roman"/>
                          <a:ea typeface="Times New Roman"/>
                        </a:rPr>
                        <a:t>IDS3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i="0" kern="100" dirty="0" smtClean="0">
                          <a:effectLst/>
                          <a:latin typeface="Times New Roman"/>
                          <a:ea typeface="Times New Roman"/>
                        </a:rPr>
                        <a:t>IDS4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i="0" kern="100" dirty="0" smtClean="0">
                          <a:effectLst/>
                          <a:latin typeface="Times New Roman"/>
                          <a:ea typeface="Times New Roman"/>
                        </a:rPr>
                        <a:t>IDS5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i="0" kern="100" dirty="0" smtClean="0">
                          <a:effectLst/>
                          <a:latin typeface="Times New Roman"/>
                          <a:ea typeface="Times New Roman"/>
                        </a:rPr>
                        <a:t>IDS6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i="0" kern="100" dirty="0" smtClean="0">
                          <a:effectLst/>
                          <a:latin typeface="Times New Roman"/>
                          <a:ea typeface="Times New Roman"/>
                        </a:rPr>
                        <a:t>IDS7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P</a:t>
                      </a:r>
                      <a:r>
                        <a:rPr lang="en-US" sz="1400" i="1" kern="100" baseline="-25000" dirty="0" err="1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j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(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M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|</a:t>
                      </a:r>
                      <a:r>
                        <a:rPr lang="en-US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A</a:t>
                      </a: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)</a:t>
                      </a:r>
                      <a:endParaRPr 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0.46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0.03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1.00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0.51</a:t>
                      </a:r>
                      <a:endParaRPr 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P</a:t>
                      </a:r>
                      <a:r>
                        <a:rPr lang="en-US" sz="1400" i="1" kern="100" baseline="-25000" dirty="0" err="1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j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(</a:t>
                      </a:r>
                      <a:r>
                        <a:rPr lang="en-US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  <a:sym typeface="Symbol"/>
                        </a:rPr>
                        <a:t>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  <a:sym typeface="Symbol"/>
                        </a:rPr>
                        <a:t>M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|</a:t>
                      </a:r>
                      <a:r>
                        <a:rPr lang="en-US" sz="1400" i="1" kern="100" dirty="0">
                          <a:effectLst/>
                          <a:latin typeface="+mn-lt"/>
                          <a:ea typeface="新細明體"/>
                          <a:cs typeface="Times New Roman"/>
                          <a:sym typeface="Symbol"/>
                        </a:rPr>
                        <a:t></a:t>
                      </a:r>
                      <a:r>
                        <a:rPr lang="en-US" sz="1400" i="1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A</a:t>
                      </a: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)</a:t>
                      </a:r>
                      <a:endParaRPr 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0.71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0.78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0.52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0.71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0.75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0.71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0.80</a:t>
                      </a:r>
                      <a:endParaRPr lang="zh-TW" sz="1400" kern="1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P</a:t>
                      </a:r>
                      <a:r>
                        <a:rPr lang="en-US" sz="1400" i="1" kern="100" baseline="-250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87, </a:t>
                      </a:r>
                      <a:r>
                        <a:rPr lang="en-US" sz="1400" i="1" kern="100" baseline="-250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j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(</a:t>
                      </a:r>
                      <a:r>
                        <a:rPr lang="en-US" altLang="zh-TW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M</a:t>
                      </a:r>
                      <a:r>
                        <a:rPr lang="en-US" sz="1400" i="1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|msg</a:t>
                      </a:r>
                      <a:r>
                        <a:rPr lang="en-US" sz="1400" i="1" kern="100" baseline="300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j</a:t>
                      </a:r>
                      <a:r>
                        <a:rPr lang="en-US" sz="1400" i="1" kern="100" baseline="-250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87</a:t>
                      </a: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)</a:t>
                      </a:r>
                      <a:endParaRPr 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N/A</a:t>
                      </a:r>
                      <a:endParaRPr 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0.83</a:t>
                      </a:r>
                      <a:endParaRPr 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N/A</a:t>
                      </a:r>
                      <a:endParaRPr lang="zh-TW" alt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N/A</a:t>
                      </a:r>
                      <a:endParaRPr lang="zh-TW" alt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N/A</a:t>
                      </a:r>
                      <a:endParaRPr lang="zh-TW" alt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N/A</a:t>
                      </a:r>
                      <a:endParaRPr lang="zh-TW" alt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+mn-lt"/>
                          <a:ea typeface="新細明體"/>
                          <a:cs typeface="Times New Roman"/>
                        </a:rPr>
                        <a:t>N/A</a:t>
                      </a:r>
                      <a:endParaRPr lang="zh-TW" altLang="zh-TW" sz="1400" kern="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523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Selected traces</a:t>
            </a:r>
          </a:p>
          <a:p>
            <a:pPr lvl="1"/>
            <a:r>
              <a:rPr lang="en-US" altLang="zh-TW" sz="2000" dirty="0" smtClean="0"/>
              <a:t>Types:  HTTP, FTP, NetBIOS, TELNET</a:t>
            </a:r>
          </a:p>
          <a:p>
            <a:r>
              <a:rPr lang="en-US" altLang="zh-TW" sz="2400" dirty="0" smtClean="0"/>
              <a:t>Duration of traces</a:t>
            </a:r>
          </a:p>
          <a:p>
            <a:pPr lvl="1"/>
            <a:r>
              <a:rPr lang="en-US" altLang="zh-TW" sz="2000" dirty="0"/>
              <a:t>Training data: </a:t>
            </a:r>
            <a:r>
              <a:rPr lang="en-US" altLang="zh-TW" sz="2000" dirty="0" smtClean="0"/>
              <a:t> 2010/09/01-2010/11/01</a:t>
            </a:r>
          </a:p>
          <a:p>
            <a:pPr lvl="1"/>
            <a:r>
              <a:rPr lang="en-US" altLang="zh-TW" sz="2000" dirty="0"/>
              <a:t>Processing data: </a:t>
            </a:r>
            <a:r>
              <a:rPr lang="en-US" altLang="zh-TW" sz="2000" dirty="0" smtClean="0"/>
              <a:t> 2010/11/01-2011/02/01</a:t>
            </a:r>
          </a:p>
          <a:p>
            <a:r>
              <a:rPr lang="en-US" altLang="zh-TW" sz="2400" dirty="0" smtClean="0"/>
              <a:t>Parameters in CWV</a:t>
            </a:r>
          </a:p>
          <a:p>
            <a:pPr lvl="1"/>
            <a:r>
              <a:rPr lang="en-US" altLang="zh-TW" sz="2000" dirty="0" smtClean="0"/>
              <a:t>In VE:   </a:t>
            </a:r>
            <a:r>
              <a:rPr lang="en-US" altLang="zh-TW" sz="2000" i="1" dirty="0" err="1" smtClean="0"/>
              <a:t>Ƭ</a:t>
            </a:r>
            <a:r>
              <a:rPr lang="en-US" altLang="zh-TW" sz="2000" i="1" baseline="-25000" dirty="0" err="1" smtClean="0"/>
              <a:t>d</a:t>
            </a:r>
            <a:r>
              <a:rPr lang="en-US" altLang="zh-TW" sz="2000" dirty="0" smtClean="0"/>
              <a:t> = 0.5;  </a:t>
            </a:r>
            <a:r>
              <a:rPr lang="en-US" altLang="zh-TW" sz="2000" i="1" dirty="0" err="1" smtClean="0"/>
              <a:t>Ƭ</a:t>
            </a:r>
            <a:r>
              <a:rPr lang="en-US" altLang="zh-TW" sz="2000" i="1" baseline="-25000" dirty="0" err="1" smtClean="0"/>
              <a:t>a</a:t>
            </a:r>
            <a:r>
              <a:rPr lang="en-US" altLang="zh-TW" sz="2000" dirty="0" smtClean="0"/>
              <a:t> </a:t>
            </a:r>
            <a:r>
              <a:rPr lang="en-US" altLang="zh-TW" sz="2000" dirty="0"/>
              <a:t>=</a:t>
            </a:r>
            <a:r>
              <a:rPr lang="en-US" altLang="zh-TW" sz="2000" dirty="0" smtClean="0"/>
              <a:t> </a:t>
            </a:r>
            <a:r>
              <a:rPr lang="en-US" altLang="zh-TW" sz="2000" dirty="0"/>
              <a:t>0.9 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In WV:   </a:t>
            </a:r>
            <a:r>
              <a:rPr lang="en-US" altLang="zh-TW" sz="2000" i="1" dirty="0" smtClean="0"/>
              <a:t>α</a:t>
            </a:r>
            <a:r>
              <a:rPr lang="en-US" altLang="zh-TW" sz="2000" dirty="0" smtClean="0"/>
              <a:t> = </a:t>
            </a:r>
            <a:r>
              <a:rPr lang="en-US" altLang="zh-TW" sz="2000" i="1" dirty="0"/>
              <a:t>β</a:t>
            </a:r>
            <a:r>
              <a:rPr lang="en-US" altLang="zh-TW" sz="2000" dirty="0"/>
              <a:t> </a:t>
            </a:r>
            <a:r>
              <a:rPr lang="en-US" altLang="zh-TW" sz="2000" dirty="0" smtClean="0"/>
              <a:t>= 0.5</a:t>
            </a:r>
          </a:p>
          <a:p>
            <a:r>
              <a:rPr lang="en-US" altLang="zh-TW" sz="2400" dirty="0" smtClean="0"/>
              <a:t>Observation</a:t>
            </a:r>
          </a:p>
          <a:p>
            <a:pPr lvl="1"/>
            <a:r>
              <a:rPr lang="en-US" altLang="zh-TW" sz="2000" dirty="0" smtClean="0"/>
              <a:t>MV, CWV, and each IDS</a:t>
            </a:r>
          </a:p>
          <a:p>
            <a:pPr lvl="1"/>
            <a:r>
              <a:rPr lang="en-US" altLang="zh-TW" sz="2000" dirty="0" smtClean="0"/>
              <a:t>Results of investigation of </a:t>
            </a:r>
            <a:r>
              <a:rPr lang="en-US" altLang="zh-TW" sz="2000" dirty="0" err="1" smtClean="0"/>
              <a:t>creditabilities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Accuracy, TPR, TNR, Efficiency, and </a:t>
            </a:r>
            <a:r>
              <a:rPr lang="en-US" altLang="zh-TW" sz="2000" dirty="0" smtClean="0"/>
              <a:t>differences </a:t>
            </a:r>
            <a:r>
              <a:rPr lang="en-US" altLang="zh-TW" sz="2000" dirty="0" smtClean="0"/>
              <a:t>in percentages at FP/FN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Evaluation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4334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000" kern="100" dirty="0" smtClean="0"/>
              <a:t>Some </a:t>
            </a:r>
            <a:r>
              <a:rPr lang="en-US" altLang="zh-TW" sz="2000" i="1" kern="100" dirty="0" err="1" smtClean="0"/>
              <a:t>P</a:t>
            </a:r>
            <a:r>
              <a:rPr lang="en-US" altLang="zh-TW" sz="2000" i="1" kern="100" baseline="-25000" dirty="0" err="1" smtClean="0"/>
              <a:t>j</a:t>
            </a:r>
            <a:r>
              <a:rPr lang="en-US" altLang="zh-TW" sz="2000" kern="100" dirty="0" smtClean="0"/>
              <a:t>(</a:t>
            </a:r>
            <a:r>
              <a:rPr lang="en-US" altLang="zh-TW" sz="2000" i="1" kern="100" dirty="0" smtClean="0"/>
              <a:t>M|A</a:t>
            </a:r>
            <a:r>
              <a:rPr lang="en-US" altLang="zh-TW" sz="2000" kern="100" dirty="0" smtClean="0"/>
              <a:t>) = 0.00</a:t>
            </a:r>
          </a:p>
          <a:p>
            <a:pPr lvl="1"/>
            <a:r>
              <a:rPr lang="en-US" altLang="zh-TW" sz="1800" kern="100" dirty="0" smtClean="0"/>
              <a:t>Common commands used =&gt; traffic is always benign</a:t>
            </a:r>
          </a:p>
          <a:p>
            <a:pPr lvl="1"/>
            <a:r>
              <a:rPr lang="en-US" altLang="zh-TW" sz="1800" dirty="0"/>
              <a:t>E.g., </a:t>
            </a:r>
            <a:r>
              <a:rPr lang="en-US" altLang="zh-TW" sz="1800" dirty="0" smtClean="0"/>
              <a:t>alerts </a:t>
            </a:r>
            <a:r>
              <a:rPr lang="en-US" altLang="zh-TW" sz="1800" dirty="0"/>
              <a:t>in </a:t>
            </a:r>
            <a:r>
              <a:rPr lang="en-US" altLang="zh-TW" sz="1800" dirty="0" smtClean="0"/>
              <a:t>IDS3 </a:t>
            </a:r>
            <a:r>
              <a:rPr lang="en-US" altLang="zh-TW" sz="1800" dirty="0"/>
              <a:t>for </a:t>
            </a:r>
            <a:r>
              <a:rPr lang="en-US" altLang="zh-TW" sz="1800" dirty="0" smtClean="0"/>
              <a:t>FTP</a:t>
            </a:r>
            <a:endParaRPr lang="en-US" altLang="zh-TW" sz="1800" kern="100" dirty="0" smtClean="0"/>
          </a:p>
          <a:p>
            <a:r>
              <a:rPr lang="en-US" altLang="zh-TW" sz="2000" kern="100" dirty="0" smtClean="0"/>
              <a:t>Some </a:t>
            </a:r>
            <a:r>
              <a:rPr lang="en-US" altLang="zh-TW" sz="2000" i="1" kern="100" dirty="0" err="1" smtClean="0"/>
              <a:t>P</a:t>
            </a:r>
            <a:r>
              <a:rPr lang="en-US" altLang="zh-TW" sz="2000" i="1" kern="100" baseline="-25000" dirty="0" err="1" smtClean="0"/>
              <a:t>j</a:t>
            </a:r>
            <a:r>
              <a:rPr lang="en-US" altLang="zh-TW" sz="2000" kern="100" dirty="0" smtClean="0"/>
              <a:t>(</a:t>
            </a:r>
            <a:r>
              <a:rPr lang="en-US" altLang="zh-TW" sz="2000" i="1" kern="100" dirty="0" smtClean="0"/>
              <a:t>M|A</a:t>
            </a:r>
            <a:r>
              <a:rPr lang="en-US" altLang="zh-TW" sz="2000" kern="100" dirty="0"/>
              <a:t>) = </a:t>
            </a:r>
            <a:r>
              <a:rPr lang="en-US" altLang="zh-TW" sz="2000" kern="100" dirty="0" smtClean="0"/>
              <a:t>1.00 or </a:t>
            </a:r>
            <a:r>
              <a:rPr lang="en-US" altLang="zh-TW" sz="2000" i="1" kern="100" dirty="0" err="1"/>
              <a:t>P</a:t>
            </a:r>
            <a:r>
              <a:rPr lang="en-US" altLang="zh-TW" sz="2000" i="1" kern="100" baseline="-25000" dirty="0" err="1"/>
              <a:t>j</a:t>
            </a:r>
            <a:r>
              <a:rPr lang="en-US" altLang="zh-TW" sz="2000" kern="100" dirty="0"/>
              <a:t>(</a:t>
            </a:r>
            <a:r>
              <a:rPr lang="en-US" altLang="zh-TW" sz="2000" i="1" kern="100" dirty="0" smtClean="0">
                <a:sym typeface="Symbol"/>
              </a:rPr>
              <a:t></a:t>
            </a:r>
            <a:r>
              <a:rPr lang="en-US" altLang="zh-TW" sz="2000" i="1" kern="100" dirty="0" smtClean="0"/>
              <a:t>M|</a:t>
            </a:r>
            <a:r>
              <a:rPr lang="en-US" altLang="zh-TW" sz="2000" i="1" kern="100" dirty="0">
                <a:sym typeface="Symbol"/>
              </a:rPr>
              <a:t></a:t>
            </a:r>
            <a:r>
              <a:rPr lang="en-US" altLang="zh-TW" sz="2000" i="1" kern="100" dirty="0"/>
              <a:t>A</a:t>
            </a:r>
            <a:r>
              <a:rPr lang="en-US" altLang="zh-TW" sz="2000" kern="100" dirty="0"/>
              <a:t>)</a:t>
            </a:r>
            <a:r>
              <a:rPr lang="en-US" altLang="zh-TW" sz="2000" kern="100" dirty="0" smtClean="0"/>
              <a:t> </a:t>
            </a:r>
            <a:r>
              <a:rPr lang="en-US" altLang="zh-TW" sz="2000" kern="100" dirty="0"/>
              <a:t>= </a:t>
            </a:r>
            <a:r>
              <a:rPr lang="en-US" altLang="zh-TW" sz="2000" kern="100" dirty="0" smtClean="0"/>
              <a:t>1.00</a:t>
            </a:r>
          </a:p>
          <a:p>
            <a:pPr lvl="1"/>
            <a:r>
              <a:rPr lang="en-US" altLang="zh-TW" sz="1800" dirty="0" smtClean="0"/>
              <a:t>Definition </a:t>
            </a:r>
            <a:r>
              <a:rPr lang="en-US" altLang="zh-TW" sz="1800" dirty="0"/>
              <a:t>of signature </a:t>
            </a:r>
            <a:r>
              <a:rPr lang="en-US" altLang="zh-TW" sz="1800" dirty="0" smtClean="0"/>
              <a:t>for the type of traces is </a:t>
            </a:r>
            <a:r>
              <a:rPr lang="en-US" altLang="zh-TW" sz="1800" dirty="0"/>
              <a:t>more </a:t>
            </a:r>
            <a:r>
              <a:rPr lang="en-US" altLang="zh-TW" sz="1800" dirty="0" smtClean="0"/>
              <a:t>precise</a:t>
            </a:r>
          </a:p>
          <a:p>
            <a:pPr lvl="1"/>
            <a:r>
              <a:rPr lang="en-US" altLang="zh-TW" sz="1800" dirty="0" smtClean="0"/>
              <a:t>E.g., type of alerts in IDS5 for TELNET is one, and is correct in investigation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Investigation </a:t>
            </a:r>
            <a:r>
              <a:rPr lang="en-US" altLang="zh-TW" sz="4900" dirty="0">
                <a:solidFill>
                  <a:schemeClr val="tx1"/>
                </a:solidFill>
                <a:effectLst/>
              </a:rPr>
              <a:t>of </a:t>
            </a:r>
            <a:r>
              <a:rPr lang="en-US" altLang="zh-TW" sz="4900" dirty="0" err="1" smtClean="0">
                <a:solidFill>
                  <a:schemeClr val="tx1"/>
                </a:solidFill>
                <a:effectLst/>
              </a:rPr>
              <a:t>creditabilities</a:t>
            </a:r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zh-TW" sz="4900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- Protocol level</a:t>
            </a:r>
            <a:endParaRPr lang="zh-TW" altLang="en-US" sz="22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19</a:t>
            </a:fld>
            <a:endParaRPr lang="zh-TW" altLang="en-US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473267"/>
              </p:ext>
            </p:extLst>
          </p:nvPr>
        </p:nvGraphicFramePr>
        <p:xfrm>
          <a:off x="590857" y="3717336"/>
          <a:ext cx="8229615" cy="27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783"/>
                <a:gridCol w="822104"/>
                <a:gridCol w="1021604"/>
                <a:gridCol w="778596"/>
                <a:gridCol w="1065112"/>
                <a:gridCol w="807096"/>
                <a:gridCol w="1036612"/>
                <a:gridCol w="835596"/>
                <a:gridCol w="1008112"/>
              </a:tblGrid>
              <a:tr h="360000">
                <a:tc rowSpan="2"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Type</a:t>
                      </a:r>
                    </a:p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altLang="zh-TW" sz="1400" kern="100" dirty="0" smtClean="0">
                        <a:effectLst/>
                      </a:endParaRPr>
                    </a:p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IDSs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FTP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NetBIOS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TELNET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600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 smtClean="0">
                          <a:effectLst/>
                        </a:rPr>
                        <a:t>P</a:t>
                      </a:r>
                      <a:r>
                        <a:rPr lang="en-US" sz="1400" i="1" kern="100" baseline="-25000" dirty="0" err="1" smtClean="0">
                          <a:effectLst/>
                        </a:rPr>
                        <a:t>j</a:t>
                      </a:r>
                      <a:r>
                        <a:rPr lang="en-US" sz="1400" i="0" kern="100" dirty="0" smtClean="0">
                          <a:effectLst/>
                        </a:rPr>
                        <a:t>(</a:t>
                      </a:r>
                      <a:r>
                        <a:rPr lang="en-US" sz="1400" i="1" kern="100" dirty="0" smtClean="0">
                          <a:effectLst/>
                        </a:rPr>
                        <a:t>M|A</a:t>
                      </a:r>
                      <a:r>
                        <a:rPr lang="en-US" sz="1400" i="0" kern="100" dirty="0">
                          <a:effectLst/>
                        </a:rPr>
                        <a:t>)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>
                          <a:effectLst/>
                        </a:rPr>
                        <a:t>P</a:t>
                      </a:r>
                      <a:r>
                        <a:rPr lang="en-US" sz="1400" i="1" kern="100" baseline="-25000" dirty="0" err="1">
                          <a:effectLst/>
                        </a:rPr>
                        <a:t>j</a:t>
                      </a:r>
                      <a:r>
                        <a:rPr lang="en-US" sz="1400" i="0" kern="100" dirty="0">
                          <a:effectLst/>
                        </a:rPr>
                        <a:t>(</a:t>
                      </a:r>
                      <a:r>
                        <a:rPr lang="en-US" sz="1400" i="1" kern="100" dirty="0" smtClean="0">
                          <a:effectLst/>
                          <a:sym typeface="Symbol"/>
                        </a:rPr>
                        <a:t></a:t>
                      </a:r>
                      <a:r>
                        <a:rPr lang="en-US" sz="1400" i="1" kern="100" dirty="0" smtClean="0">
                          <a:effectLst/>
                        </a:rPr>
                        <a:t>M|</a:t>
                      </a:r>
                      <a:r>
                        <a:rPr lang="en-US" sz="1400" i="1" kern="100" dirty="0">
                          <a:effectLst/>
                          <a:sym typeface="Symbol"/>
                        </a:rPr>
                        <a:t></a:t>
                      </a:r>
                      <a:r>
                        <a:rPr lang="en-US" sz="1400" i="1" kern="100" dirty="0">
                          <a:effectLst/>
                        </a:rPr>
                        <a:t>A</a:t>
                      </a:r>
                      <a:r>
                        <a:rPr lang="en-US" sz="1400" i="0" kern="100" dirty="0">
                          <a:effectLst/>
                        </a:rPr>
                        <a:t>)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 smtClean="0">
                          <a:effectLst/>
                        </a:rPr>
                        <a:t>P</a:t>
                      </a:r>
                      <a:r>
                        <a:rPr lang="en-US" sz="1400" i="1" kern="100" baseline="-25000" dirty="0" err="1" smtClean="0">
                          <a:effectLst/>
                        </a:rPr>
                        <a:t>j</a:t>
                      </a:r>
                      <a:r>
                        <a:rPr lang="en-US" sz="1400" i="0" kern="100" dirty="0" smtClean="0">
                          <a:effectLst/>
                        </a:rPr>
                        <a:t>(</a:t>
                      </a:r>
                      <a:r>
                        <a:rPr lang="en-US" sz="1400" i="1" kern="100" dirty="0" smtClean="0">
                          <a:effectLst/>
                        </a:rPr>
                        <a:t>M|A</a:t>
                      </a:r>
                      <a:r>
                        <a:rPr lang="en-US" sz="1400" i="0" kern="100" dirty="0">
                          <a:effectLst/>
                        </a:rPr>
                        <a:t>)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>
                          <a:effectLst/>
                        </a:rPr>
                        <a:t>P</a:t>
                      </a:r>
                      <a:r>
                        <a:rPr lang="en-US" sz="1400" i="1" kern="100" baseline="-25000" dirty="0" err="1">
                          <a:effectLst/>
                        </a:rPr>
                        <a:t>j</a:t>
                      </a:r>
                      <a:r>
                        <a:rPr lang="en-US" sz="1400" i="0" kern="100" dirty="0">
                          <a:effectLst/>
                        </a:rPr>
                        <a:t>(</a:t>
                      </a:r>
                      <a:r>
                        <a:rPr lang="en-US" sz="1400" i="1" kern="100" dirty="0" smtClean="0">
                          <a:effectLst/>
                          <a:sym typeface="Symbol"/>
                        </a:rPr>
                        <a:t></a:t>
                      </a:r>
                      <a:r>
                        <a:rPr lang="en-US" sz="1400" i="1" kern="100" dirty="0" smtClean="0">
                          <a:effectLst/>
                        </a:rPr>
                        <a:t>M|</a:t>
                      </a:r>
                      <a:r>
                        <a:rPr lang="en-US" sz="1400" i="1" kern="100" dirty="0">
                          <a:effectLst/>
                          <a:sym typeface="Symbol"/>
                        </a:rPr>
                        <a:t></a:t>
                      </a:r>
                      <a:r>
                        <a:rPr lang="en-US" sz="1400" i="1" kern="100" dirty="0">
                          <a:effectLst/>
                        </a:rPr>
                        <a:t>A</a:t>
                      </a:r>
                      <a:r>
                        <a:rPr lang="en-US" sz="1400" i="0" kern="100" dirty="0">
                          <a:effectLst/>
                        </a:rPr>
                        <a:t>)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 smtClean="0">
                          <a:effectLst/>
                        </a:rPr>
                        <a:t>P</a:t>
                      </a:r>
                      <a:r>
                        <a:rPr lang="en-US" sz="1400" i="1" kern="100" baseline="-25000" dirty="0" err="1" smtClean="0">
                          <a:effectLst/>
                        </a:rPr>
                        <a:t>j</a:t>
                      </a:r>
                      <a:r>
                        <a:rPr lang="en-US" sz="1400" i="0" kern="100" dirty="0" smtClean="0">
                          <a:effectLst/>
                        </a:rPr>
                        <a:t>(</a:t>
                      </a:r>
                      <a:r>
                        <a:rPr lang="en-US" sz="1400" i="1" kern="100" dirty="0" smtClean="0">
                          <a:effectLst/>
                        </a:rPr>
                        <a:t>M|A</a:t>
                      </a:r>
                      <a:r>
                        <a:rPr lang="en-US" sz="1400" i="0" kern="100" dirty="0">
                          <a:effectLst/>
                        </a:rPr>
                        <a:t>)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>
                          <a:effectLst/>
                        </a:rPr>
                        <a:t>P</a:t>
                      </a:r>
                      <a:r>
                        <a:rPr lang="en-US" sz="1400" i="1" kern="100" baseline="-25000" dirty="0" err="1">
                          <a:effectLst/>
                        </a:rPr>
                        <a:t>j</a:t>
                      </a:r>
                      <a:r>
                        <a:rPr lang="en-US" sz="1400" i="0" kern="100" dirty="0">
                          <a:effectLst/>
                        </a:rPr>
                        <a:t>(</a:t>
                      </a:r>
                      <a:r>
                        <a:rPr lang="en-US" sz="1400" i="1" kern="100" dirty="0" smtClean="0">
                          <a:effectLst/>
                          <a:sym typeface="Symbol"/>
                        </a:rPr>
                        <a:t></a:t>
                      </a:r>
                      <a:r>
                        <a:rPr lang="en-US" sz="1400" i="1" kern="100" dirty="0" smtClean="0">
                          <a:effectLst/>
                        </a:rPr>
                        <a:t>M|</a:t>
                      </a:r>
                      <a:r>
                        <a:rPr lang="en-US" sz="1400" i="1" kern="100" dirty="0">
                          <a:effectLst/>
                          <a:sym typeface="Symbol"/>
                        </a:rPr>
                        <a:t></a:t>
                      </a:r>
                      <a:r>
                        <a:rPr lang="en-US" sz="1400" i="1" kern="100" dirty="0">
                          <a:effectLst/>
                        </a:rPr>
                        <a:t>A</a:t>
                      </a:r>
                      <a:r>
                        <a:rPr lang="en-US" sz="1400" i="0" kern="100" dirty="0">
                          <a:effectLst/>
                        </a:rPr>
                        <a:t>)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 smtClean="0">
                          <a:effectLst/>
                        </a:rPr>
                        <a:t>P</a:t>
                      </a:r>
                      <a:r>
                        <a:rPr lang="en-US" sz="1400" i="1" kern="100" baseline="-25000" dirty="0" err="1" smtClean="0">
                          <a:effectLst/>
                        </a:rPr>
                        <a:t>j</a:t>
                      </a:r>
                      <a:r>
                        <a:rPr lang="en-US" sz="1400" i="0" kern="100" dirty="0" smtClean="0">
                          <a:effectLst/>
                        </a:rPr>
                        <a:t>(</a:t>
                      </a:r>
                      <a:r>
                        <a:rPr lang="en-US" sz="1400" i="1" kern="100" dirty="0" smtClean="0">
                          <a:effectLst/>
                        </a:rPr>
                        <a:t>M|A</a:t>
                      </a:r>
                      <a:r>
                        <a:rPr lang="en-US" sz="1400" i="0" kern="100" dirty="0">
                          <a:effectLst/>
                        </a:rPr>
                        <a:t>)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00" dirty="0" err="1">
                          <a:effectLst/>
                        </a:rPr>
                        <a:t>P</a:t>
                      </a:r>
                      <a:r>
                        <a:rPr lang="en-US" sz="1400" i="1" kern="100" baseline="-25000" dirty="0" err="1">
                          <a:effectLst/>
                        </a:rPr>
                        <a:t>j</a:t>
                      </a:r>
                      <a:r>
                        <a:rPr lang="en-US" sz="1400" i="0" kern="100" dirty="0">
                          <a:effectLst/>
                        </a:rPr>
                        <a:t>(</a:t>
                      </a:r>
                      <a:r>
                        <a:rPr lang="en-US" sz="1400" i="1" kern="100" dirty="0" smtClean="0">
                          <a:effectLst/>
                          <a:sym typeface="Symbol"/>
                        </a:rPr>
                        <a:t></a:t>
                      </a:r>
                      <a:r>
                        <a:rPr lang="en-US" sz="1400" i="1" kern="100" dirty="0" smtClean="0">
                          <a:effectLst/>
                        </a:rPr>
                        <a:t>M|</a:t>
                      </a:r>
                      <a:r>
                        <a:rPr lang="en-US" sz="1400" i="1" kern="100" dirty="0">
                          <a:effectLst/>
                          <a:sym typeface="Symbol"/>
                        </a:rPr>
                        <a:t></a:t>
                      </a:r>
                      <a:r>
                        <a:rPr lang="en-US" sz="1400" i="1" kern="100" dirty="0">
                          <a:effectLst/>
                        </a:rPr>
                        <a:t>A</a:t>
                      </a:r>
                      <a:r>
                        <a:rPr lang="en-US" sz="1400" i="0" kern="100" dirty="0">
                          <a:effectLst/>
                        </a:rPr>
                        <a:t>)</a:t>
                      </a:r>
                      <a:endParaRPr lang="zh-TW" sz="14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IDS1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0.71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0.95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0.69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0.28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IDS2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0.46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0.78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0.33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IDS3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0.03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0.52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0.00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0.78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0.66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0.33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IDS4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0.71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0.68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IDS5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0.75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0.74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0.88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0.83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IDS6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0.71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0.69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0.67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0.68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0.00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IDS7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390" marR="91390" marT="45695" marB="456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0.51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0.80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0.70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0.95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0.41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0.31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0.01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0.72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0" marR="9520" marT="95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圓角矩形圖說文字 7"/>
          <p:cNvSpPr/>
          <p:nvPr/>
        </p:nvSpPr>
        <p:spPr>
          <a:xfrm>
            <a:off x="5796136" y="2276872"/>
            <a:ext cx="3240360" cy="799638"/>
          </a:xfrm>
          <a:prstGeom prst="wedgeRoundRectCallout">
            <a:avLst>
              <a:gd name="adj1" fmla="val 33926"/>
              <a:gd name="adj2" fmla="val 108710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/>
              <a:t>IDSs’ detection capabilities for different protocols are </a:t>
            </a:r>
            <a:r>
              <a:rPr lang="en-US" altLang="zh-TW" dirty="0" smtClean="0">
                <a:solidFill>
                  <a:srgbClr val="FF0000"/>
                </a:solidFill>
              </a:rPr>
              <a:t>different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8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1600" dirty="0" smtClean="0"/>
              <a:t>Motivation</a:t>
            </a:r>
          </a:p>
          <a:p>
            <a:pPr lvl="1"/>
            <a:r>
              <a:rPr lang="en-US" altLang="zh-TW" sz="1200" dirty="0"/>
              <a:t>False alerts of signature-based </a:t>
            </a:r>
            <a:r>
              <a:rPr lang="en-US" altLang="zh-TW" sz="1200" dirty="0" smtClean="0"/>
              <a:t>IDSs</a:t>
            </a:r>
          </a:p>
          <a:p>
            <a:pPr lvl="1"/>
            <a:r>
              <a:rPr lang="en-US" altLang="zh-TW" sz="1200" dirty="0"/>
              <a:t>False positives and negatives of </a:t>
            </a:r>
            <a:r>
              <a:rPr lang="en-US" altLang="zh-TW" sz="1200" dirty="0" smtClean="0"/>
              <a:t>IDSs</a:t>
            </a:r>
          </a:p>
          <a:p>
            <a:pPr lvl="1"/>
            <a:r>
              <a:rPr lang="en-US" altLang="zh-TW" sz="1200" dirty="0"/>
              <a:t>Leveraging IDSs’ detection capabilities</a:t>
            </a:r>
            <a:endParaRPr lang="en-US" altLang="zh-TW" sz="1200" dirty="0" smtClean="0"/>
          </a:p>
          <a:p>
            <a:r>
              <a:rPr lang="en-US" altLang="zh-TW" sz="1600" dirty="0"/>
              <a:t>Problem </a:t>
            </a:r>
            <a:r>
              <a:rPr lang="en-US" altLang="zh-TW" sz="1600" dirty="0" smtClean="0"/>
              <a:t>Statement</a:t>
            </a:r>
            <a:endParaRPr lang="en-US" altLang="zh-TW" sz="1600" dirty="0"/>
          </a:p>
          <a:p>
            <a:r>
              <a:rPr lang="en-US" altLang="zh-TW" sz="1600" dirty="0" smtClean="0"/>
              <a:t>Related Works</a:t>
            </a:r>
            <a:r>
              <a:rPr lang="zh-TW" altLang="en-US" sz="1600" dirty="0" smtClean="0"/>
              <a:t> </a:t>
            </a:r>
            <a:r>
              <a:rPr lang="en-US" altLang="zh-TW" sz="1600" dirty="0" smtClean="0"/>
              <a:t>and Background</a:t>
            </a:r>
          </a:p>
          <a:p>
            <a:pPr lvl="1"/>
            <a:r>
              <a:rPr lang="en-US" altLang="zh-TW" sz="1200" dirty="0"/>
              <a:t>Methods of alert </a:t>
            </a:r>
            <a:r>
              <a:rPr lang="en-US" altLang="zh-TW" sz="1200" dirty="0" smtClean="0"/>
              <a:t>post-processing</a:t>
            </a:r>
          </a:p>
          <a:p>
            <a:pPr lvl="1"/>
            <a:r>
              <a:rPr lang="en-US" altLang="zh-TW" sz="1200" dirty="0"/>
              <a:t>Generation method of FP/FN datasets</a:t>
            </a:r>
            <a:endParaRPr lang="en-US" altLang="zh-TW" sz="1200" dirty="0" smtClean="0"/>
          </a:p>
          <a:p>
            <a:r>
              <a:rPr lang="en-US" altLang="zh-TW" sz="1600" dirty="0" smtClean="0"/>
              <a:t>Creditability-based </a:t>
            </a:r>
            <a:r>
              <a:rPr lang="en-US" altLang="zh-TW" sz="1600" dirty="0"/>
              <a:t>Weighted </a:t>
            </a:r>
            <a:r>
              <a:rPr lang="en-US" altLang="zh-TW" sz="1600" dirty="0" smtClean="0"/>
              <a:t>Voting</a:t>
            </a:r>
          </a:p>
          <a:p>
            <a:pPr lvl="1"/>
            <a:r>
              <a:rPr lang="en-US" altLang="zh-TW" sz="1200" dirty="0" smtClean="0"/>
              <a:t>Overview</a:t>
            </a:r>
          </a:p>
          <a:p>
            <a:pPr lvl="1"/>
            <a:r>
              <a:rPr lang="en-US" altLang="zh-TW" sz="1200" dirty="0"/>
              <a:t>CM: Creditability </a:t>
            </a:r>
            <a:r>
              <a:rPr lang="en-US" altLang="zh-TW" sz="1200" dirty="0" smtClean="0"/>
              <a:t>Modeling</a:t>
            </a:r>
          </a:p>
          <a:p>
            <a:pPr lvl="1"/>
            <a:r>
              <a:rPr lang="en-US" altLang="zh-TW" sz="1200" dirty="0"/>
              <a:t>AS: Authority </a:t>
            </a:r>
            <a:r>
              <a:rPr lang="en-US" altLang="zh-TW" sz="1200" dirty="0" smtClean="0"/>
              <a:t>Selecting</a:t>
            </a:r>
          </a:p>
          <a:p>
            <a:pPr lvl="1"/>
            <a:r>
              <a:rPr lang="en-US" altLang="zh-TW" sz="1200" dirty="0"/>
              <a:t>VE: Voter </a:t>
            </a:r>
            <a:r>
              <a:rPr lang="en-US" altLang="zh-TW" sz="1200" dirty="0" smtClean="0"/>
              <a:t>Excluding</a:t>
            </a:r>
          </a:p>
          <a:p>
            <a:pPr lvl="1"/>
            <a:r>
              <a:rPr lang="en-US" altLang="zh-TW" sz="1200" dirty="0"/>
              <a:t>WV: Weighted Voting</a:t>
            </a:r>
            <a:endParaRPr lang="en-US" altLang="zh-TW" sz="1200" dirty="0" smtClean="0"/>
          </a:p>
          <a:p>
            <a:r>
              <a:rPr lang="en-US" altLang="zh-TW" sz="1600" dirty="0"/>
              <a:t>Evaluation and </a:t>
            </a:r>
            <a:r>
              <a:rPr lang="en-US" altLang="zh-TW" sz="1600" dirty="0" smtClean="0"/>
              <a:t>Observation</a:t>
            </a:r>
          </a:p>
          <a:p>
            <a:pPr lvl="1"/>
            <a:r>
              <a:rPr lang="en-US" altLang="zh-TW" sz="1200" dirty="0" smtClean="0"/>
              <a:t>Experiment </a:t>
            </a:r>
            <a:r>
              <a:rPr lang="en-US" altLang="zh-TW" sz="1200" dirty="0"/>
              <a:t>results of investigation of </a:t>
            </a:r>
            <a:r>
              <a:rPr lang="en-US" altLang="zh-TW" sz="1200" dirty="0" smtClean="0"/>
              <a:t>creditabilities</a:t>
            </a:r>
          </a:p>
          <a:p>
            <a:pPr lvl="1"/>
            <a:r>
              <a:rPr lang="en-US" altLang="zh-TW" sz="1200" dirty="0"/>
              <a:t>Accuracy, TPR, TNR, and Efficiency of voting </a:t>
            </a:r>
            <a:r>
              <a:rPr lang="en-US" altLang="zh-TW" sz="1200" dirty="0" smtClean="0"/>
              <a:t>algorithms</a:t>
            </a:r>
          </a:p>
          <a:p>
            <a:pPr lvl="1"/>
            <a:r>
              <a:rPr lang="en-US" altLang="zh-TW" sz="1200" dirty="0"/>
              <a:t>Differences between CWV and each IDS in percentages at FP and FN</a:t>
            </a:r>
            <a:endParaRPr lang="en-US" altLang="zh-TW" sz="1200" dirty="0" smtClean="0"/>
          </a:p>
          <a:p>
            <a:r>
              <a:rPr lang="en-US" altLang="zh-TW" sz="1600" dirty="0"/>
              <a:t>Conclusions and Future </a:t>
            </a:r>
            <a:r>
              <a:rPr lang="en-US" altLang="zh-TW" sz="1600" dirty="0" smtClean="0"/>
              <a:t>Works</a:t>
            </a:r>
            <a:endParaRPr lang="en-US" altLang="zh-TW" sz="1600" dirty="0" smtClean="0"/>
          </a:p>
          <a:p>
            <a:r>
              <a:rPr lang="en-US" altLang="zh-TW" sz="1600" dirty="0"/>
              <a:t>References</a:t>
            </a:r>
            <a:endParaRPr lang="zh-TW" altLang="en-US" sz="1600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Outline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3684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First two:  request </a:t>
            </a:r>
            <a:r>
              <a:rPr lang="en-US" altLang="zh-TW" sz="2000" dirty="0"/>
              <a:t>URI </a:t>
            </a:r>
            <a:r>
              <a:rPr lang="en-US" altLang="zh-TW" sz="2000" dirty="0" smtClean="0"/>
              <a:t>includes string “../../../../../../../</a:t>
            </a:r>
            <a:r>
              <a:rPr lang="en-US" altLang="zh-TW" sz="2000" dirty="0" err="1"/>
              <a:t>etc</a:t>
            </a:r>
            <a:r>
              <a:rPr lang="en-US" altLang="zh-TW" sz="2000" dirty="0"/>
              <a:t>/</a:t>
            </a:r>
            <a:r>
              <a:rPr lang="en-US" altLang="zh-TW" sz="2000" dirty="0" err="1"/>
              <a:t>passwd</a:t>
            </a:r>
            <a:r>
              <a:rPr lang="en-US" altLang="zh-TW" sz="2000" dirty="0" smtClean="0"/>
              <a:t>”</a:t>
            </a:r>
          </a:p>
          <a:p>
            <a:r>
              <a:rPr lang="en-US" altLang="zh-TW" sz="2000" dirty="0" smtClean="0"/>
              <a:t>Last one:  </a:t>
            </a:r>
            <a:r>
              <a:rPr lang="en-US" altLang="zh-TW" sz="2000" dirty="0"/>
              <a:t>the file robots.txt </a:t>
            </a:r>
            <a:r>
              <a:rPr lang="en-US" altLang="zh-TW" sz="2000" dirty="0" smtClean="0"/>
              <a:t>is accessed directly</a:t>
            </a:r>
          </a:p>
          <a:p>
            <a:pPr lvl="1"/>
            <a:r>
              <a:rPr lang="en-US" altLang="zh-TW" sz="1800" dirty="0" smtClean="0"/>
              <a:t>FP occurs - </a:t>
            </a:r>
            <a:r>
              <a:rPr lang="en-US" altLang="zh-TW" sz="1800" dirty="0"/>
              <a:t>when some search engine’s robot checks robots.txt for information about the site</a:t>
            </a:r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/>
          </a:p>
          <a:p>
            <a:endParaRPr lang="en-US" altLang="zh-TW" sz="2000" dirty="0" smtClean="0"/>
          </a:p>
          <a:p>
            <a:endParaRPr lang="en-US" altLang="zh-TW" sz="20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>
                <a:solidFill>
                  <a:schemeClr val="tx1"/>
                </a:solidFill>
                <a:effectLst/>
              </a:rPr>
              <a:t>Investigation of </a:t>
            </a:r>
            <a:r>
              <a:rPr lang="en-US" altLang="zh-TW" sz="4900" dirty="0" err="1">
                <a:solidFill>
                  <a:schemeClr val="tx1"/>
                </a:solidFill>
                <a:effectLst/>
              </a:rPr>
              <a:t>creditabilities</a:t>
            </a:r>
            <a:r>
              <a:rPr lang="en-US" altLang="zh-TW" sz="4900" dirty="0">
                <a:solidFill>
                  <a:schemeClr val="tx1"/>
                </a:solidFill>
                <a:effectLst/>
              </a:rPr>
              <a:t/>
            </a:r>
            <a:br>
              <a:rPr lang="en-US" altLang="zh-TW" sz="4900" dirty="0">
                <a:solidFill>
                  <a:schemeClr val="tx1"/>
                </a:solidFill>
                <a:effectLst/>
              </a:rPr>
            </a:br>
            <a:r>
              <a:rPr lang="en-US" altLang="zh-TW" sz="3600" dirty="0">
                <a:solidFill>
                  <a:schemeClr val="tx1"/>
                </a:solidFill>
                <a:effectLst/>
              </a:rPr>
              <a:t>- </a:t>
            </a: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Alert Message </a:t>
            </a:r>
            <a:r>
              <a:rPr lang="en-US" altLang="zh-TW" sz="3600" dirty="0">
                <a:solidFill>
                  <a:schemeClr val="tx1"/>
                </a:solidFill>
                <a:effectLst/>
              </a:rPr>
              <a:t>level</a:t>
            </a:r>
            <a:endParaRPr lang="zh-TW" altLang="en-US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20</a:t>
            </a:fld>
            <a:endParaRPr lang="zh-TW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346857"/>
              </p:ext>
            </p:extLst>
          </p:nvPr>
        </p:nvGraphicFramePr>
        <p:xfrm>
          <a:off x="734888" y="3033312"/>
          <a:ext cx="7653536" cy="320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730"/>
                <a:gridCol w="5843670"/>
                <a:gridCol w="1224136"/>
              </a:tblGrid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Rank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Alert messages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i="1" dirty="0" err="1" smtClean="0"/>
                        <a:t>P</a:t>
                      </a:r>
                      <a:r>
                        <a:rPr lang="en-US" altLang="zh-TW" sz="1400" i="1" baseline="-25000" dirty="0" err="1" smtClean="0"/>
                        <a:t>j</a:t>
                      </a:r>
                      <a:r>
                        <a:rPr lang="en-US" altLang="zh-TW" sz="1400" dirty="0" smtClean="0"/>
                        <a:t>(</a:t>
                      </a:r>
                      <a:r>
                        <a:rPr lang="en-US" altLang="zh-TW" sz="1400" i="1" dirty="0" err="1" smtClean="0"/>
                        <a:t>M</a:t>
                      </a:r>
                      <a:r>
                        <a:rPr lang="en-US" altLang="zh-TW" sz="1400" dirty="0" err="1" smtClean="0"/>
                        <a:t>|</a:t>
                      </a:r>
                      <a:r>
                        <a:rPr lang="en-US" altLang="zh-TW" sz="1400" i="1" dirty="0" err="1" smtClean="0"/>
                        <a:t>m</a:t>
                      </a:r>
                      <a:r>
                        <a:rPr lang="en-US" altLang="zh-TW" sz="1400" i="1" baseline="30000" dirty="0" err="1" smtClean="0"/>
                        <a:t>j</a:t>
                      </a:r>
                      <a:r>
                        <a:rPr lang="en-US" altLang="zh-TW" sz="1400" i="1" baseline="-25000" dirty="0" err="1" smtClean="0"/>
                        <a:t>k</a:t>
                      </a:r>
                      <a:r>
                        <a:rPr lang="en-US" altLang="zh-TW" sz="1400" i="1" baseline="-25000" dirty="0" smtClean="0"/>
                        <a:t>, P</a:t>
                      </a:r>
                      <a:r>
                        <a:rPr lang="en-US" altLang="zh-TW" sz="1400" dirty="0" smtClean="0"/>
                        <a:t>)</a:t>
                      </a:r>
                      <a:endParaRPr lang="zh-TW" sz="2000" i="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</a:rPr>
                        <a:t>URL.DirectoryTraversal.Suspicious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1.00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</a:t>
                      </a:r>
                      <a:endParaRPr lang="zh-TW" sz="20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HTTP: Attempt to Read Password File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1.00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</a:t>
                      </a:r>
                      <a:endParaRPr lang="zh-TW" sz="20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FTP: MKDIR Command Used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1.00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</a:t>
                      </a:r>
                      <a:endParaRPr lang="zh-TW" sz="20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</a:rPr>
                        <a:t>specifiers.BolinTech.DreamFTPServer.Format.String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1.00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</a:t>
                      </a:r>
                      <a:endParaRPr lang="zh-TW" sz="20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SOLARIS.TELNETD.AUTHENTICATION.EXP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1.00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</a:t>
                      </a:r>
                      <a:endParaRPr lang="zh-TW" sz="20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Telnet: Login Bypass (General)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1.00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7</a:t>
                      </a:r>
                      <a:endParaRPr lang="zh-TW" sz="20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NetPathCanonicalize.SRVSVC.MicrosoftWindows.MS08-067.Buffer.Overflow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0.89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8</a:t>
                      </a:r>
                      <a:endParaRPr lang="zh-TW" sz="20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IBM Lotus Domino Accept-Language Buffer Overflow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0.83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9</a:t>
                      </a:r>
                      <a:endParaRPr lang="zh-TW" sz="20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Solaris Telnetd Authentication Bypass Vulnerability</a:t>
                      </a:r>
                      <a:endParaRPr lang="zh-TW" sz="20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0.80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10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WEB-MISC robots.txt access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0.75</a:t>
                      </a:r>
                      <a:endParaRPr lang="zh-TW" sz="20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750" marR="90750" marT="45375" marB="453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圓角矩形 3"/>
          <p:cNvSpPr/>
          <p:nvPr/>
        </p:nvSpPr>
        <p:spPr>
          <a:xfrm>
            <a:off x="611560" y="3284984"/>
            <a:ext cx="7848872" cy="720080"/>
          </a:xfrm>
          <a:prstGeom prst="roundRect">
            <a:avLst/>
          </a:prstGeom>
          <a:noFill/>
          <a:ln w="38100">
            <a:solidFill>
              <a:srgbClr val="0033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圓角矩形 8"/>
          <p:cNvSpPr/>
          <p:nvPr/>
        </p:nvSpPr>
        <p:spPr>
          <a:xfrm>
            <a:off x="611560" y="5877272"/>
            <a:ext cx="7848872" cy="504056"/>
          </a:xfrm>
          <a:prstGeom prst="roundRect">
            <a:avLst/>
          </a:prstGeom>
          <a:noFill/>
          <a:ln w="38100">
            <a:solidFill>
              <a:srgbClr val="0033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5146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Let</a:t>
            </a:r>
          </a:p>
          <a:p>
            <a:pPr lvl="1"/>
            <a:r>
              <a:rPr lang="en-US" altLang="zh-TW" sz="1800" i="1" dirty="0" err="1" smtClean="0"/>
              <a:t>TP</a:t>
            </a:r>
            <a:r>
              <a:rPr lang="en-US" altLang="zh-TW" sz="1800" i="1" baseline="-25000" dirty="0" err="1" smtClean="0"/>
              <a:t>traces</a:t>
            </a:r>
            <a:r>
              <a:rPr lang="en-US" altLang="zh-TW" sz="1800" dirty="0" smtClean="0"/>
              <a:t> : number </a:t>
            </a:r>
            <a:r>
              <a:rPr lang="en-US" altLang="zh-TW" sz="1800" dirty="0"/>
              <a:t>of malicious traces </a:t>
            </a:r>
            <a:r>
              <a:rPr lang="en-US" altLang="zh-TW" sz="1800" dirty="0" smtClean="0"/>
              <a:t>that </a:t>
            </a:r>
            <a:r>
              <a:rPr lang="en-US" altLang="zh-TW" sz="1800" dirty="0"/>
              <a:t>are correctly </a:t>
            </a:r>
            <a:r>
              <a:rPr lang="en-US" altLang="zh-TW" sz="1800" dirty="0" smtClean="0"/>
              <a:t>decided</a:t>
            </a:r>
          </a:p>
          <a:p>
            <a:pPr lvl="1"/>
            <a:r>
              <a:rPr lang="en-US" altLang="zh-TW" sz="1800" i="1" dirty="0" err="1"/>
              <a:t>FN</a:t>
            </a:r>
            <a:r>
              <a:rPr lang="en-US" altLang="zh-TW" sz="1800" i="1" baseline="-25000" dirty="0" err="1"/>
              <a:t>traces</a:t>
            </a:r>
            <a:r>
              <a:rPr lang="en-US" altLang="zh-TW" sz="1800" dirty="0"/>
              <a:t> </a:t>
            </a:r>
            <a:r>
              <a:rPr lang="en-US" altLang="zh-TW" sz="1800" dirty="0" smtClean="0"/>
              <a:t>: number </a:t>
            </a:r>
            <a:r>
              <a:rPr lang="en-US" altLang="zh-TW" sz="1800" dirty="0"/>
              <a:t>of malicious traces </a:t>
            </a:r>
            <a:r>
              <a:rPr lang="en-US" altLang="zh-TW" sz="1800" dirty="0" smtClean="0"/>
              <a:t>that </a:t>
            </a:r>
            <a:r>
              <a:rPr lang="en-US" altLang="zh-TW" sz="1800" dirty="0"/>
              <a:t>are not </a:t>
            </a:r>
            <a:r>
              <a:rPr lang="en-US" altLang="zh-TW" sz="1800" dirty="0" smtClean="0"/>
              <a:t>decided</a:t>
            </a:r>
          </a:p>
          <a:p>
            <a:pPr lvl="1"/>
            <a:r>
              <a:rPr lang="en-US" altLang="zh-TW" sz="1800" i="1" dirty="0" err="1"/>
              <a:t>TN</a:t>
            </a:r>
            <a:r>
              <a:rPr lang="en-US" altLang="zh-TW" sz="1800" i="1" baseline="-25000" dirty="0" err="1"/>
              <a:t>traces</a:t>
            </a:r>
            <a:r>
              <a:rPr lang="en-US" altLang="zh-TW" sz="1800" dirty="0"/>
              <a:t> </a:t>
            </a:r>
            <a:r>
              <a:rPr lang="en-US" altLang="zh-TW" sz="1800" dirty="0" smtClean="0"/>
              <a:t>: number </a:t>
            </a:r>
            <a:r>
              <a:rPr lang="en-US" altLang="zh-TW" sz="1800" dirty="0"/>
              <a:t>of </a:t>
            </a:r>
            <a:r>
              <a:rPr lang="en-US" altLang="zh-TW" sz="1800" dirty="0" smtClean="0"/>
              <a:t>benign </a:t>
            </a:r>
            <a:r>
              <a:rPr lang="en-US" altLang="zh-TW" sz="1800" dirty="0"/>
              <a:t>traces </a:t>
            </a:r>
            <a:r>
              <a:rPr lang="en-US" altLang="zh-TW" sz="1800" dirty="0" smtClean="0"/>
              <a:t>that </a:t>
            </a:r>
            <a:r>
              <a:rPr lang="en-US" altLang="zh-TW" sz="1800" dirty="0"/>
              <a:t>are correctly </a:t>
            </a:r>
            <a:r>
              <a:rPr lang="en-US" altLang="zh-TW" sz="1800" dirty="0" smtClean="0"/>
              <a:t>classified</a:t>
            </a:r>
          </a:p>
          <a:p>
            <a:pPr lvl="1"/>
            <a:r>
              <a:rPr lang="en-US" altLang="zh-TW" sz="1800" i="1" dirty="0" err="1" smtClean="0"/>
              <a:t>FP</a:t>
            </a:r>
            <a:r>
              <a:rPr lang="en-US" altLang="zh-TW" sz="1800" i="1" baseline="-25000" dirty="0" err="1" smtClean="0"/>
              <a:t>traces</a:t>
            </a:r>
            <a:r>
              <a:rPr lang="en-US" altLang="zh-TW" sz="1800" dirty="0" smtClean="0"/>
              <a:t> : number </a:t>
            </a:r>
            <a:r>
              <a:rPr lang="en-US" altLang="zh-TW" sz="1800" dirty="0"/>
              <a:t>of </a:t>
            </a:r>
            <a:r>
              <a:rPr lang="en-US" altLang="zh-TW" sz="1800" dirty="0" smtClean="0"/>
              <a:t>benign </a:t>
            </a:r>
            <a:r>
              <a:rPr lang="en-US" altLang="zh-TW" sz="1800" dirty="0"/>
              <a:t>traces </a:t>
            </a:r>
            <a:r>
              <a:rPr lang="en-US" altLang="zh-TW" sz="1800" dirty="0" smtClean="0"/>
              <a:t>that </a:t>
            </a:r>
            <a:r>
              <a:rPr lang="en-US" altLang="zh-TW" sz="1800" dirty="0"/>
              <a:t>are incorrectly </a:t>
            </a:r>
            <a:r>
              <a:rPr lang="en-US" altLang="zh-TW" sz="1800" dirty="0" smtClean="0"/>
              <a:t>decided </a:t>
            </a:r>
            <a:r>
              <a:rPr lang="en-US" altLang="zh-TW" sz="1800" dirty="0"/>
              <a:t>as malicious </a:t>
            </a:r>
            <a:r>
              <a:rPr lang="en-US" altLang="zh-TW" sz="1800" dirty="0" smtClean="0"/>
              <a:t>ones</a:t>
            </a:r>
          </a:p>
          <a:p>
            <a:pPr marL="0" indent="0">
              <a:buNone/>
            </a:pPr>
            <a:endParaRPr lang="en-US" altLang="zh-TW" sz="2000" dirty="0" smtClean="0"/>
          </a:p>
          <a:p>
            <a:r>
              <a:rPr lang="en-US" altLang="zh-TW" sz="2000" dirty="0" smtClean="0">
                <a:solidFill>
                  <a:srgbClr val="FF0000"/>
                </a:solidFill>
              </a:rPr>
              <a:t>Accuracy</a:t>
            </a:r>
            <a:r>
              <a:rPr lang="en-US" altLang="zh-TW" sz="2000" dirty="0" smtClean="0"/>
              <a:t> :  what percentage of whole traces are decided precisely</a:t>
            </a:r>
          </a:p>
          <a:p>
            <a:endParaRPr lang="en-US" altLang="zh-TW" sz="2000" dirty="0" smtClean="0"/>
          </a:p>
          <a:p>
            <a:endParaRPr lang="en-US" altLang="zh-TW" sz="2000" dirty="0" smtClean="0"/>
          </a:p>
          <a:p>
            <a:r>
              <a:rPr lang="en-US" altLang="zh-TW" sz="2000" dirty="0" smtClean="0">
                <a:solidFill>
                  <a:srgbClr val="FF0000"/>
                </a:solidFill>
              </a:rPr>
              <a:t>TP</a:t>
            </a:r>
            <a:r>
              <a:rPr lang="en-US" altLang="zh-TW" sz="2000" dirty="0">
                <a:solidFill>
                  <a:srgbClr val="FF0000"/>
                </a:solidFill>
              </a:rPr>
              <a:t>R</a:t>
            </a:r>
            <a:r>
              <a:rPr lang="en-US" altLang="zh-TW" sz="2000" dirty="0" smtClean="0"/>
              <a:t> :  what </a:t>
            </a:r>
            <a:r>
              <a:rPr lang="en-US" altLang="zh-TW" sz="2000" dirty="0"/>
              <a:t>percentage of malicious traces </a:t>
            </a:r>
            <a:r>
              <a:rPr lang="en-US" altLang="zh-TW" sz="2000" dirty="0" smtClean="0"/>
              <a:t>are </a:t>
            </a:r>
            <a:r>
              <a:rPr lang="en-US" altLang="zh-TW" sz="2000" dirty="0"/>
              <a:t>correctly </a:t>
            </a:r>
            <a:r>
              <a:rPr lang="en-US" altLang="zh-TW" sz="2000" dirty="0" smtClean="0"/>
              <a:t>caught</a:t>
            </a:r>
          </a:p>
          <a:p>
            <a:endParaRPr lang="en-US" altLang="zh-TW" sz="2000" dirty="0" smtClean="0"/>
          </a:p>
          <a:p>
            <a:endParaRPr lang="en-US" altLang="zh-TW" sz="2000" dirty="0" smtClean="0"/>
          </a:p>
          <a:p>
            <a:r>
              <a:rPr lang="en-US" altLang="zh-TW" sz="2000" dirty="0" smtClean="0">
                <a:solidFill>
                  <a:srgbClr val="FF0000"/>
                </a:solidFill>
              </a:rPr>
              <a:t>TNR</a:t>
            </a:r>
            <a:r>
              <a:rPr lang="en-US" altLang="zh-TW" sz="2000" dirty="0" smtClean="0"/>
              <a:t> :  what percentage </a:t>
            </a:r>
            <a:r>
              <a:rPr lang="en-US" altLang="zh-TW" sz="2000" dirty="0"/>
              <a:t>of </a:t>
            </a:r>
            <a:r>
              <a:rPr lang="en-US" altLang="zh-TW" sz="2000" dirty="0" smtClean="0"/>
              <a:t>benign </a:t>
            </a:r>
            <a:r>
              <a:rPr lang="en-US" altLang="zh-TW" sz="2000" dirty="0"/>
              <a:t>traces </a:t>
            </a:r>
            <a:r>
              <a:rPr lang="en-US" altLang="zh-TW" sz="2000" dirty="0" smtClean="0"/>
              <a:t>are </a:t>
            </a:r>
            <a:r>
              <a:rPr lang="en-US" altLang="zh-TW" sz="2000" dirty="0"/>
              <a:t>correctly passed</a:t>
            </a:r>
            <a:endParaRPr lang="en-US" altLang="zh-TW" sz="2000" dirty="0" smtClean="0"/>
          </a:p>
          <a:p>
            <a:pPr lvl="1"/>
            <a:endParaRPr lang="en-US" altLang="zh-TW" sz="20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CWV Evaluation </a:t>
            </a:r>
            <a:r>
              <a:rPr lang="en-US" altLang="zh-TW" sz="4900" dirty="0">
                <a:solidFill>
                  <a:schemeClr val="tx1"/>
                </a:solidFill>
                <a:effectLst/>
              </a:rPr>
              <a:t/>
            </a:r>
            <a:br>
              <a:rPr lang="en-US" altLang="zh-TW" sz="4900" dirty="0">
                <a:solidFill>
                  <a:schemeClr val="tx1"/>
                </a:solidFill>
                <a:effectLst/>
              </a:rPr>
            </a:br>
            <a:r>
              <a:rPr lang="en-US" altLang="zh-TW" sz="3600" dirty="0">
                <a:solidFill>
                  <a:schemeClr val="tx1"/>
                </a:solidFill>
                <a:effectLst/>
              </a:rPr>
              <a:t>- </a:t>
            </a: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Evaluation Metrics</a:t>
            </a:r>
            <a:endParaRPr lang="zh-TW" altLang="en-US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21</a:t>
            </a:fld>
            <a:endParaRPr lang="zh-TW" altLang="en-US"/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735970"/>
              </p:ext>
            </p:extLst>
          </p:nvPr>
        </p:nvGraphicFramePr>
        <p:xfrm>
          <a:off x="1965051" y="4077072"/>
          <a:ext cx="520119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93" name="方程式" r:id="rId4" imgW="3974760" imgH="495000" progId="Equation.3">
                  <p:embed/>
                </p:oleObj>
              </mc:Choice>
              <mc:Fallback>
                <p:oleObj name="方程式" r:id="rId4" imgW="3974760" imgH="4950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5051" y="4077072"/>
                        <a:ext cx="5201193" cy="648072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218280"/>
              </p:ext>
            </p:extLst>
          </p:nvPr>
        </p:nvGraphicFramePr>
        <p:xfrm>
          <a:off x="1979712" y="5157191"/>
          <a:ext cx="3046492" cy="663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94" name="方程式" r:id="rId6" imgW="2273040" imgH="495000" progId="Equation.3">
                  <p:embed/>
                </p:oleObj>
              </mc:Choice>
              <mc:Fallback>
                <p:oleObj name="方程式" r:id="rId6" imgW="2273040" imgH="495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157191"/>
                        <a:ext cx="3046492" cy="663761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3500592"/>
              </p:ext>
            </p:extLst>
          </p:nvPr>
        </p:nvGraphicFramePr>
        <p:xfrm>
          <a:off x="1979712" y="6165304"/>
          <a:ext cx="3096344" cy="670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95" name="方程式" r:id="rId8" imgW="2286000" imgH="495000" progId="Equation.3">
                  <p:embed/>
                </p:oleObj>
              </mc:Choice>
              <mc:Fallback>
                <p:oleObj name="方程式" r:id="rId8" imgW="2286000" imgH="495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6165304"/>
                        <a:ext cx="3096344" cy="670874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5473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endParaRPr lang="en-US" altLang="zh-TW" sz="24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>
                <a:solidFill>
                  <a:schemeClr val="tx1"/>
                </a:solidFill>
                <a:effectLst/>
              </a:rPr>
              <a:t>Accuracy Measure of MV and </a:t>
            </a:r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CWV</a:t>
            </a:r>
            <a:endParaRPr lang="zh-TW" altLang="en-US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22</a:t>
            </a:fld>
            <a:endParaRPr lang="zh-TW" altLang="en-US"/>
          </a:p>
        </p:txBody>
      </p:sp>
      <p:graphicFrame>
        <p:nvGraphicFramePr>
          <p:cNvPr id="10" name="圖表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281975"/>
              </p:ext>
            </p:extLst>
          </p:nvPr>
        </p:nvGraphicFramePr>
        <p:xfrm>
          <a:off x="1691680" y="2924944"/>
          <a:ext cx="590465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6660232" y="2125306"/>
            <a:ext cx="2240632" cy="799638"/>
          </a:xfrm>
          <a:prstGeom prst="wedgeRoundRectCallout">
            <a:avLst>
              <a:gd name="adj1" fmla="val -83834"/>
              <a:gd name="adj2" fmla="val 58357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/>
              <a:t>CWV is improved by </a:t>
            </a:r>
            <a:r>
              <a:rPr lang="en-US" altLang="zh-TW" dirty="0">
                <a:solidFill>
                  <a:schemeClr val="tx1"/>
                </a:solidFill>
              </a:rPr>
              <a:t>about </a:t>
            </a:r>
            <a:r>
              <a:rPr lang="en-US" altLang="zh-TW" dirty="0">
                <a:solidFill>
                  <a:srgbClr val="FF0000"/>
                </a:solidFill>
              </a:rPr>
              <a:t>1.4</a:t>
            </a:r>
            <a:r>
              <a:rPr lang="en-US" altLang="zh-TW" dirty="0">
                <a:solidFill>
                  <a:schemeClr val="tx1"/>
                </a:solidFill>
              </a:rPr>
              <a:t> times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9" name="圓角矩形圖說文字 8"/>
          <p:cNvSpPr/>
          <p:nvPr/>
        </p:nvSpPr>
        <p:spPr>
          <a:xfrm>
            <a:off x="539552" y="1757716"/>
            <a:ext cx="3240360" cy="799638"/>
          </a:xfrm>
          <a:prstGeom prst="wedgeRoundRectCallout">
            <a:avLst>
              <a:gd name="adj1" fmla="val 69758"/>
              <a:gd name="adj2" fmla="val 93399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/>
              <a:t>Improve </a:t>
            </a:r>
            <a:r>
              <a:rPr lang="en-US" altLang="zh-TW" dirty="0"/>
              <a:t>accuracy by leveraging domain knowledge among IDSs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65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D</a:t>
            </a:r>
            <a:r>
              <a:rPr lang="en-US" altLang="zh-TW" sz="2400" dirty="0" smtClean="0"/>
              <a:t>emonstrate </a:t>
            </a:r>
            <a:r>
              <a:rPr lang="en-US" altLang="zh-TW" sz="2400" dirty="0"/>
              <a:t>the effect on two-level creditability modeling</a:t>
            </a:r>
            <a:endParaRPr lang="en-US" altLang="zh-TW" sz="24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TPR and TNR Measures </a:t>
            </a:r>
            <a:r>
              <a:rPr lang="en-US" altLang="zh-TW" sz="4900" dirty="0">
                <a:solidFill>
                  <a:schemeClr val="tx1"/>
                </a:solidFill>
                <a:effectLst/>
              </a:rPr>
              <a:t>of MV and </a:t>
            </a:r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CWV</a:t>
            </a:r>
            <a:endParaRPr lang="zh-TW" altLang="en-US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23</a:t>
            </a:fld>
            <a:endParaRPr lang="zh-TW" altLang="en-US"/>
          </a:p>
        </p:txBody>
      </p:sp>
      <p:graphicFrame>
        <p:nvGraphicFramePr>
          <p:cNvPr id="10" name="圖表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879619"/>
              </p:ext>
            </p:extLst>
          </p:nvPr>
        </p:nvGraphicFramePr>
        <p:xfrm>
          <a:off x="0" y="2780928"/>
          <a:ext cx="471601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圖表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1392416"/>
              </p:ext>
            </p:extLst>
          </p:nvPr>
        </p:nvGraphicFramePr>
        <p:xfrm>
          <a:off x="4387160" y="2780928"/>
          <a:ext cx="478802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圓角矩形圖說文字 11"/>
          <p:cNvSpPr/>
          <p:nvPr/>
        </p:nvSpPr>
        <p:spPr>
          <a:xfrm>
            <a:off x="5781709" y="1988840"/>
            <a:ext cx="3240360" cy="727630"/>
          </a:xfrm>
          <a:prstGeom prst="wedgeRoundRectCallout">
            <a:avLst>
              <a:gd name="adj1" fmla="val 10668"/>
              <a:gd name="adj2" fmla="val 62537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>
                <a:solidFill>
                  <a:schemeClr val="tx1"/>
                </a:solidFill>
              </a:rPr>
              <a:t>FPs </a:t>
            </a:r>
            <a:r>
              <a:rPr lang="en-US" altLang="zh-TW" dirty="0" smtClean="0">
                <a:solidFill>
                  <a:schemeClr val="tx1"/>
                </a:solidFill>
              </a:rPr>
              <a:t>can </a:t>
            </a:r>
            <a:r>
              <a:rPr lang="en-US" altLang="zh-TW" dirty="0">
                <a:solidFill>
                  <a:schemeClr val="tx1"/>
                </a:solidFill>
              </a:rPr>
              <a:t>be filtered with </a:t>
            </a:r>
            <a:r>
              <a:rPr lang="en-US" altLang="zh-TW" dirty="0" smtClean="0">
                <a:solidFill>
                  <a:schemeClr val="tx1"/>
                </a:solidFill>
              </a:rPr>
              <a:t>the </a:t>
            </a:r>
            <a:r>
              <a:rPr lang="en-US" altLang="zh-TW" dirty="0" err="1" smtClean="0">
                <a:solidFill>
                  <a:schemeClr val="tx1"/>
                </a:solidFill>
              </a:rPr>
              <a:t>creditabilities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especially in </a:t>
            </a:r>
            <a:r>
              <a:rPr lang="en-US" altLang="zh-TW" dirty="0" smtClean="0">
                <a:solidFill>
                  <a:schemeClr val="tx1"/>
                </a:solidFill>
              </a:rPr>
              <a:t>AML</a:t>
            </a:r>
            <a:endParaRPr lang="en-US" altLang="zh-TW" dirty="0">
              <a:ea typeface="新細明體" charset="-120"/>
              <a:sym typeface="Symbol" pitchFamily="18" charset="2"/>
            </a:endParaRPr>
          </a:p>
        </p:txBody>
      </p:sp>
      <p:sp>
        <p:nvSpPr>
          <p:cNvPr id="13" name="圓角矩形圖說文字 12"/>
          <p:cNvSpPr/>
          <p:nvPr/>
        </p:nvSpPr>
        <p:spPr>
          <a:xfrm>
            <a:off x="179512" y="1988840"/>
            <a:ext cx="3312368" cy="727630"/>
          </a:xfrm>
          <a:prstGeom prst="wedgeRoundRectCallout">
            <a:avLst>
              <a:gd name="adj1" fmla="val 30385"/>
              <a:gd name="adj2" fmla="val 65689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FNs can </a:t>
            </a:r>
            <a:r>
              <a:rPr lang="en-US" altLang="zh-TW" dirty="0">
                <a:solidFill>
                  <a:schemeClr val="tx1"/>
                </a:solidFill>
              </a:rPr>
              <a:t>be avoided by leveraging other IDSs’ correct </a:t>
            </a:r>
            <a:r>
              <a:rPr lang="en-US" altLang="zh-TW" dirty="0" smtClean="0">
                <a:solidFill>
                  <a:schemeClr val="tx1"/>
                </a:solidFill>
              </a:rPr>
              <a:t>detection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4" name="圓角矩形圖說文字 13"/>
          <p:cNvSpPr/>
          <p:nvPr/>
        </p:nvSpPr>
        <p:spPr>
          <a:xfrm>
            <a:off x="179512" y="5653698"/>
            <a:ext cx="3312368" cy="799638"/>
          </a:xfrm>
          <a:prstGeom prst="wedgeRoundRectCallout">
            <a:avLst>
              <a:gd name="adj1" fmla="val -21233"/>
              <a:gd name="adj2" fmla="val -77573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MV decide with same weight,</a:t>
            </a:r>
          </a:p>
          <a:p>
            <a:r>
              <a:rPr lang="en-US" altLang="zh-TW" dirty="0" smtClean="0"/>
              <a:t>IDS with </a:t>
            </a:r>
            <a:r>
              <a:rPr lang="en-US" altLang="zh-TW" dirty="0"/>
              <a:t>noticeable </a:t>
            </a:r>
            <a:r>
              <a:rPr lang="en-US" altLang="zh-TW" dirty="0" smtClean="0"/>
              <a:t>creditability may be ignored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5" name="圓角矩形圖說文字 14"/>
          <p:cNvSpPr/>
          <p:nvPr/>
        </p:nvSpPr>
        <p:spPr>
          <a:xfrm>
            <a:off x="3549462" y="5653698"/>
            <a:ext cx="5472607" cy="799638"/>
          </a:xfrm>
          <a:prstGeom prst="wedgeRoundRectCallout">
            <a:avLst>
              <a:gd name="adj1" fmla="val 27908"/>
              <a:gd name="adj2" fmla="val -73541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/>
              <a:t>TNR are higher than TPR in CWV,</a:t>
            </a:r>
          </a:p>
          <a:p>
            <a:r>
              <a:rPr lang="en-US" altLang="zh-TW" dirty="0">
                <a:solidFill>
                  <a:schemeClr val="tx1"/>
                </a:solidFill>
              </a:rPr>
              <a:t>correctness of </a:t>
            </a:r>
            <a:r>
              <a:rPr lang="en-US" altLang="zh-TW" dirty="0" smtClean="0">
                <a:solidFill>
                  <a:schemeClr val="tx1"/>
                </a:solidFill>
              </a:rPr>
              <a:t>alert </a:t>
            </a:r>
            <a:r>
              <a:rPr lang="en-US" altLang="zh-TW" dirty="0">
                <a:solidFill>
                  <a:schemeClr val="tx1"/>
                </a:solidFill>
              </a:rPr>
              <a:t>message itself is investigated in AML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137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400" dirty="0" smtClean="0"/>
              <a:t>[</a:t>
            </a:r>
            <a:r>
              <a:rPr lang="en-US" altLang="zh-TW" sz="2400" dirty="0" smtClean="0">
                <a:solidFill>
                  <a:srgbClr val="FF0000"/>
                </a:solidFill>
              </a:rPr>
              <a:t>Definition</a:t>
            </a:r>
            <a:r>
              <a:rPr lang="en-US" altLang="zh-TW" sz="2400" dirty="0" smtClean="0"/>
              <a:t>]</a:t>
            </a:r>
          </a:p>
          <a:p>
            <a:pPr lvl="1"/>
            <a:r>
              <a:rPr lang="en-US" altLang="zh-TW" sz="2000" dirty="0" smtClean="0"/>
              <a:t>Take </a:t>
            </a:r>
            <a:r>
              <a:rPr lang="en-US" altLang="zh-TW" sz="2000" i="1" dirty="0" smtClean="0"/>
              <a:t>harmonic mean</a:t>
            </a:r>
            <a:r>
              <a:rPr lang="en-US" altLang="zh-TW" sz="2000" dirty="0" smtClean="0"/>
              <a:t> of TPR and TNR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Efficiency </a:t>
            </a:r>
            <a:r>
              <a:rPr lang="en-US" altLang="zh-TW" dirty="0">
                <a:solidFill>
                  <a:schemeClr val="tx1"/>
                </a:solidFill>
                <a:effectLst/>
              </a:rPr>
              <a:t>of MV and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CWV</a:t>
            </a:r>
            <a:endParaRPr lang="zh-TW" altLang="en-US" sz="32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24</a:t>
            </a:fld>
            <a:endParaRPr lang="zh-TW" altLang="en-US"/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053707"/>
              </p:ext>
            </p:extLst>
          </p:nvPr>
        </p:nvGraphicFramePr>
        <p:xfrm>
          <a:off x="1308574" y="2348880"/>
          <a:ext cx="3623466" cy="1038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39" name="方程式" r:id="rId4" imgW="2349360" imgH="672840" progId="Equation.3">
                  <p:embed/>
                </p:oleObj>
              </mc:Choice>
              <mc:Fallback>
                <p:oleObj name="方程式" r:id="rId4" imgW="2349360" imgH="6728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574" y="2348880"/>
                        <a:ext cx="3623466" cy="10380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圖表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380619"/>
              </p:ext>
            </p:extLst>
          </p:nvPr>
        </p:nvGraphicFramePr>
        <p:xfrm>
          <a:off x="2088232" y="3573670"/>
          <a:ext cx="5220072" cy="3095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6795864" y="2558008"/>
            <a:ext cx="2096616" cy="799638"/>
          </a:xfrm>
          <a:prstGeom prst="wedgeRoundRectCallout">
            <a:avLst>
              <a:gd name="adj1" fmla="val -80543"/>
              <a:gd name="adj2" fmla="val 76800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/>
              <a:t>Maintain both TPR and </a:t>
            </a:r>
            <a:r>
              <a:rPr lang="en-US" altLang="zh-TW" dirty="0"/>
              <a:t>TNR well</a:t>
            </a:r>
            <a:endParaRPr lang="zh-TW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線接點 9"/>
          <p:cNvCxnSpPr/>
          <p:nvPr/>
        </p:nvCxnSpPr>
        <p:spPr>
          <a:xfrm>
            <a:off x="3888432" y="3861048"/>
            <a:ext cx="216024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4104456" y="3861702"/>
            <a:ext cx="0" cy="1215752"/>
          </a:xfrm>
          <a:prstGeom prst="line">
            <a:avLst/>
          </a:prstGeom>
          <a:ln w="28575">
            <a:solidFill>
              <a:srgbClr val="FF00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圓角矩形圖說文字 23"/>
          <p:cNvSpPr/>
          <p:nvPr/>
        </p:nvSpPr>
        <p:spPr>
          <a:xfrm>
            <a:off x="107504" y="3602978"/>
            <a:ext cx="2232248" cy="799638"/>
          </a:xfrm>
          <a:prstGeom prst="wedgeRoundRectCallout">
            <a:avLst>
              <a:gd name="adj1" fmla="val 123803"/>
              <a:gd name="adj2" fmla="val 47289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/>
              <a:t>CWV is improved by about </a:t>
            </a:r>
            <a:r>
              <a:rPr lang="en-US" altLang="zh-TW" dirty="0" smtClean="0">
                <a:solidFill>
                  <a:srgbClr val="FF0000"/>
                </a:solidFill>
              </a:rPr>
              <a:t>2.3</a:t>
            </a:r>
            <a:r>
              <a:rPr lang="en-US" altLang="zh-TW" dirty="0" smtClean="0"/>
              <a:t> times 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136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Some FP/FN is 0% or 100%</a:t>
            </a:r>
          </a:p>
          <a:p>
            <a:pPr lvl="1"/>
            <a:r>
              <a:rPr lang="en-US" altLang="zh-TW" sz="1800" dirty="0" smtClean="0"/>
              <a:t>FP: 0% and FN: 100% =&gt; </a:t>
            </a:r>
            <a:r>
              <a:rPr lang="en-US" altLang="zh-TW" sz="1800" dirty="0"/>
              <a:t>miss the </a:t>
            </a:r>
            <a:r>
              <a:rPr lang="en-US" altLang="zh-TW" sz="1800" dirty="0" smtClean="0"/>
              <a:t>signatures</a:t>
            </a:r>
          </a:p>
          <a:p>
            <a:pPr lvl="1"/>
            <a:r>
              <a:rPr lang="en-US" altLang="zh-TW" sz="1800" dirty="0" smtClean="0"/>
              <a:t>FP: 100% </a:t>
            </a:r>
            <a:r>
              <a:rPr lang="en-US" altLang="zh-TW" sz="1800" dirty="0"/>
              <a:t>=&gt; alerts result from common command </a:t>
            </a:r>
            <a:r>
              <a:rPr lang="en-US" altLang="zh-TW" sz="1800" dirty="0" smtClean="0"/>
              <a:t>used </a:t>
            </a:r>
          </a:p>
          <a:p>
            <a:pPr lvl="2"/>
            <a:r>
              <a:rPr lang="en-US" altLang="zh-TW" sz="1400" dirty="0"/>
              <a:t>E</a:t>
            </a:r>
            <a:r>
              <a:rPr lang="en-US" altLang="zh-TW" sz="1400" dirty="0" smtClean="0"/>
              <a:t>.g., “FTP </a:t>
            </a:r>
            <a:r>
              <a:rPr lang="en-US" altLang="zh-TW" sz="1400" dirty="0"/>
              <a:t>GET </a:t>
            </a:r>
            <a:r>
              <a:rPr lang="en-US" altLang="zh-TW" sz="1400" dirty="0" smtClean="0"/>
              <a:t>command”</a:t>
            </a:r>
          </a:p>
          <a:p>
            <a:pPr lvl="1"/>
            <a:r>
              <a:rPr lang="en-US" altLang="zh-TW" sz="1800" dirty="0" smtClean="0"/>
              <a:t>FP: 0% and FN: 0% =&gt; alert with precise signature</a:t>
            </a:r>
          </a:p>
          <a:p>
            <a:pPr lvl="2"/>
            <a:r>
              <a:rPr lang="en-US" altLang="zh-TW" sz="1400" dirty="0" smtClean="0"/>
              <a:t>E.g</a:t>
            </a:r>
            <a:r>
              <a:rPr lang="en-US" altLang="zh-TW" sz="1400" dirty="0"/>
              <a:t>., “SOLARIS.TELNETD.AUTHENTICATION.EXP</a:t>
            </a:r>
            <a:r>
              <a:rPr lang="en-US" altLang="zh-TW" sz="1400" dirty="0" smtClean="0"/>
              <a:t>” </a:t>
            </a:r>
            <a:endParaRPr lang="en-US" altLang="zh-TW" sz="1400" dirty="0"/>
          </a:p>
          <a:p>
            <a:pPr lvl="2"/>
            <a:endParaRPr lang="en-US" altLang="zh-TW" sz="14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>
                <a:solidFill>
                  <a:schemeClr val="tx1"/>
                </a:solidFill>
                <a:effectLst/>
              </a:rPr>
              <a:t>Percentages of FP/FN of CWV and each IDS</a:t>
            </a:r>
            <a:endParaRPr lang="zh-TW" altLang="en-US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25</a:t>
            </a:fld>
            <a:endParaRPr lang="zh-TW" altLang="en-US"/>
          </a:p>
        </p:txBody>
      </p:sp>
      <p:graphicFrame>
        <p:nvGraphicFramePr>
          <p:cNvPr id="8" name="內容版面配置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823670"/>
              </p:ext>
            </p:extLst>
          </p:nvPr>
        </p:nvGraphicFramePr>
        <p:xfrm>
          <a:off x="539552" y="3501336"/>
          <a:ext cx="8229604" cy="29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5132"/>
                <a:gridCol w="915132"/>
                <a:gridCol w="915132"/>
                <a:gridCol w="915132"/>
                <a:gridCol w="915132"/>
                <a:gridCol w="915132"/>
                <a:gridCol w="915132"/>
                <a:gridCol w="915132"/>
                <a:gridCol w="908548"/>
              </a:tblGrid>
              <a:tr h="324000">
                <a:tc rowSpan="2">
                  <a:txBody>
                    <a:bodyPr/>
                    <a:lstStyle/>
                    <a:p>
                      <a:endParaRPr lang="zh-TW" sz="1400" dirty="0">
                        <a:effectLst/>
                        <a:latin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FTP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NetBIOS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TELNET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240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FN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FN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FN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FP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FN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IDS1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63.04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5.17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IDS2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26.74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94.74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IDS3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63.95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86.21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80.43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1.15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2.38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40.00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IDS4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25.53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7.58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IDS5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98.25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48.28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52.17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9.20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IDS6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13.79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67.39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1.15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100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IDS7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9.30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5.26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48.28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39.13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82.76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97.62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80.00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CWV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2.33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7.02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13.79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4.35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lt"/>
                          <a:ea typeface="新細明體"/>
                        </a:rPr>
                        <a:t>9.20</a:t>
                      </a:r>
                      <a:endParaRPr lang="zh-TW" sz="2000" kern="1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lt"/>
                          <a:ea typeface="新細明體"/>
                        </a:rPr>
                        <a:t>0</a:t>
                      </a:r>
                      <a:endParaRPr lang="zh-TW" sz="2000" kern="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圓角矩形圖說文字 11"/>
          <p:cNvSpPr/>
          <p:nvPr/>
        </p:nvSpPr>
        <p:spPr>
          <a:xfrm>
            <a:off x="5508104" y="2564904"/>
            <a:ext cx="3590750" cy="799638"/>
          </a:xfrm>
          <a:prstGeom prst="wedgeRoundRectCallout">
            <a:avLst>
              <a:gd name="adj1" fmla="val -34449"/>
              <a:gd name="adj2" fmla="val 61165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For NetBIOS, </a:t>
            </a:r>
            <a:r>
              <a:rPr lang="en-US" altLang="zh-TW" dirty="0" smtClean="0">
                <a:solidFill>
                  <a:srgbClr val="FF0000"/>
                </a:solidFill>
              </a:rPr>
              <a:t>most IDSs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produce many alerts that result in </a:t>
            </a:r>
            <a:r>
              <a:rPr lang="en-US" altLang="zh-TW" dirty="0">
                <a:solidFill>
                  <a:srgbClr val="FF0000"/>
                </a:solidFill>
              </a:rPr>
              <a:t>more </a:t>
            </a:r>
            <a:r>
              <a:rPr lang="en-US" altLang="zh-TW" dirty="0" smtClean="0">
                <a:solidFill>
                  <a:srgbClr val="FF0000"/>
                </a:solidFill>
              </a:rPr>
              <a:t>FPs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3" name="圓角矩形圖說文字 12"/>
          <p:cNvSpPr/>
          <p:nvPr/>
        </p:nvSpPr>
        <p:spPr>
          <a:xfrm>
            <a:off x="5436096" y="1340768"/>
            <a:ext cx="3662758" cy="799638"/>
          </a:xfrm>
          <a:prstGeom prst="wedgeRoundRectCallout">
            <a:avLst>
              <a:gd name="adj1" fmla="val -37460"/>
              <a:gd name="adj2" fmla="val 71561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For </a:t>
            </a:r>
            <a:r>
              <a:rPr lang="en-US" altLang="zh-TW" dirty="0">
                <a:solidFill>
                  <a:schemeClr val="tx1"/>
                </a:solidFill>
              </a:rPr>
              <a:t>other </a:t>
            </a:r>
            <a:r>
              <a:rPr lang="en-US" altLang="zh-TW" dirty="0" smtClean="0">
                <a:solidFill>
                  <a:schemeClr val="tx1"/>
                </a:solidFill>
              </a:rPr>
              <a:t>types, </a:t>
            </a:r>
            <a:r>
              <a:rPr lang="en-US" altLang="zh-TW" dirty="0" smtClean="0">
                <a:solidFill>
                  <a:srgbClr val="FF0000"/>
                </a:solidFill>
              </a:rPr>
              <a:t>some </a:t>
            </a:r>
            <a:r>
              <a:rPr lang="en-US" altLang="zh-TW" dirty="0">
                <a:solidFill>
                  <a:srgbClr val="FF0000"/>
                </a:solidFill>
              </a:rPr>
              <a:t>IDSs</a:t>
            </a:r>
            <a:r>
              <a:rPr lang="en-US" altLang="zh-TW" dirty="0">
                <a:solidFill>
                  <a:schemeClr val="tx1"/>
                </a:solidFill>
              </a:rPr>
              <a:t> produce alerts that result in </a:t>
            </a:r>
            <a:r>
              <a:rPr lang="en-US" altLang="zh-TW" dirty="0">
                <a:solidFill>
                  <a:srgbClr val="FF0000"/>
                </a:solidFill>
              </a:rPr>
              <a:t>more FNs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3203848" y="4653136"/>
            <a:ext cx="1080120" cy="432048"/>
          </a:xfrm>
          <a:prstGeom prst="roundRect">
            <a:avLst/>
          </a:prstGeom>
          <a:noFill/>
          <a:ln w="38100">
            <a:solidFill>
              <a:srgbClr val="0033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6830602" y="5237584"/>
            <a:ext cx="1989870" cy="432048"/>
          </a:xfrm>
          <a:prstGeom prst="roundRect">
            <a:avLst/>
          </a:prstGeom>
          <a:noFill/>
          <a:ln w="38100">
            <a:solidFill>
              <a:srgbClr val="0033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10184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9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endParaRPr lang="en-US" altLang="zh-TW" sz="24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>
                <a:solidFill>
                  <a:schemeClr val="tx1"/>
                </a:solidFill>
                <a:effectLst/>
              </a:rPr>
              <a:t>Differences between CWV and each IDS in percentages at FP/FN</a:t>
            </a:r>
            <a:endParaRPr lang="zh-TW" altLang="en-US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26</a:t>
            </a:fld>
            <a:endParaRPr lang="zh-TW" altLang="en-US"/>
          </a:p>
        </p:txBody>
      </p:sp>
      <p:graphicFrame>
        <p:nvGraphicFramePr>
          <p:cNvPr id="8" name="內容版面配置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698945"/>
              </p:ext>
            </p:extLst>
          </p:nvPr>
        </p:nvGraphicFramePr>
        <p:xfrm>
          <a:off x="539552" y="2709248"/>
          <a:ext cx="8229604" cy="29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5132"/>
                <a:gridCol w="915132"/>
                <a:gridCol w="915132"/>
                <a:gridCol w="915132"/>
                <a:gridCol w="915132"/>
                <a:gridCol w="915132"/>
                <a:gridCol w="915132"/>
                <a:gridCol w="915132"/>
                <a:gridCol w="908548"/>
              </a:tblGrid>
              <a:tr h="324000">
                <a:tc rowSpan="2">
                  <a:txBody>
                    <a:bodyPr/>
                    <a:lstStyle/>
                    <a:p>
                      <a:endParaRPr lang="en-US" altLang="zh-TW" sz="1400" dirty="0" smtClean="0">
                        <a:effectLst/>
                        <a:latin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FTP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NetBIOS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TELNET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240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FN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FN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FP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FN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FP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FN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IDS1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-2.33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92.98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86.21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58.69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-4.08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100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IDS2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24.41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87.82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86.21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-4.35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90.8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100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IDS3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61.62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92.98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100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72.42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76.08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-8.05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2.38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40.00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IDS4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-2.33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92.98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86.21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21.18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-1.62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100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IDS5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-2.33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91.23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34.49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47.82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IDS6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-2.33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92.98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63.04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-8.05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100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IDS7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6.97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-1.76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34.49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34.78</a:t>
                      </a:r>
                      <a:endParaRPr lang="zh-TW" sz="1400" kern="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73.56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97.62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80.00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Average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11.95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78.44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14.29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57.15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42.46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20.37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14.29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74.29</a:t>
                      </a:r>
                      <a:endParaRPr lang="zh-TW" sz="1400" kern="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圓角矩形圖說文字 9"/>
          <p:cNvSpPr/>
          <p:nvPr/>
        </p:nvSpPr>
        <p:spPr>
          <a:xfrm>
            <a:off x="3419872" y="5949280"/>
            <a:ext cx="4536504" cy="799638"/>
          </a:xfrm>
          <a:prstGeom prst="wedgeRoundRectCallout">
            <a:avLst>
              <a:gd name="adj1" fmla="val -35283"/>
              <a:gd name="adj2" fmla="val -68434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/>
              <a:t>A</a:t>
            </a:r>
            <a:r>
              <a:rPr lang="en-US" altLang="zh-TW" dirty="0" smtClean="0"/>
              <a:t>verage </a:t>
            </a:r>
            <a:r>
              <a:rPr lang="en-US" altLang="zh-TW" dirty="0"/>
              <a:t>percentages of </a:t>
            </a:r>
            <a:r>
              <a:rPr lang="en-US" altLang="zh-TW" dirty="0" smtClean="0"/>
              <a:t>FP and FN </a:t>
            </a:r>
            <a:r>
              <a:rPr lang="en-US" altLang="zh-TW" dirty="0"/>
              <a:t>reduction </a:t>
            </a:r>
            <a:r>
              <a:rPr lang="en-US" altLang="zh-TW" dirty="0" smtClean="0"/>
              <a:t>are </a:t>
            </a:r>
            <a:r>
              <a:rPr lang="en-US" altLang="zh-TW" dirty="0">
                <a:solidFill>
                  <a:srgbClr val="FF0000"/>
                </a:solidFill>
              </a:rPr>
              <a:t>21%</a:t>
            </a:r>
            <a:r>
              <a:rPr lang="en-US" altLang="zh-TW" dirty="0"/>
              <a:t> and </a:t>
            </a:r>
            <a:r>
              <a:rPr lang="en-US" altLang="zh-TW" dirty="0">
                <a:solidFill>
                  <a:srgbClr val="FF0000"/>
                </a:solidFill>
              </a:rPr>
              <a:t>58%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67544" y="1556792"/>
            <a:ext cx="4536504" cy="799638"/>
          </a:xfrm>
          <a:prstGeom prst="wedgeRoundRectCallout">
            <a:avLst>
              <a:gd name="adj1" fmla="val 34332"/>
              <a:gd name="adj2" fmla="val 67627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Some </a:t>
            </a:r>
            <a:r>
              <a:rPr lang="en-US" altLang="zh-TW" dirty="0">
                <a:solidFill>
                  <a:schemeClr val="tx1"/>
                </a:solidFill>
              </a:rPr>
              <a:t>IDSs detect better </a:t>
            </a:r>
            <a:r>
              <a:rPr lang="en-US" altLang="zh-TW" dirty="0" smtClean="0">
                <a:solidFill>
                  <a:schemeClr val="tx1"/>
                </a:solidFill>
              </a:rPr>
              <a:t>partially, </a:t>
            </a:r>
            <a:r>
              <a:rPr lang="en-US" altLang="zh-TW" dirty="0">
                <a:solidFill>
                  <a:schemeClr val="tx1"/>
                </a:solidFill>
              </a:rPr>
              <a:t>but </a:t>
            </a:r>
            <a:r>
              <a:rPr lang="en-US" altLang="zh-TW" dirty="0">
                <a:solidFill>
                  <a:srgbClr val="FF0000"/>
                </a:solidFill>
              </a:rPr>
              <a:t>no </a:t>
            </a:r>
            <a:r>
              <a:rPr lang="en-US" altLang="zh-TW" dirty="0" smtClean="0">
                <a:solidFill>
                  <a:srgbClr val="FF0000"/>
                </a:solidFill>
              </a:rPr>
              <a:t>one </a:t>
            </a:r>
            <a:r>
              <a:rPr lang="en-US" altLang="zh-TW" dirty="0">
                <a:solidFill>
                  <a:schemeClr val="tx1"/>
                </a:solidFill>
              </a:rPr>
              <a:t>can </a:t>
            </a:r>
            <a:r>
              <a:rPr lang="en-US" altLang="zh-TW" dirty="0">
                <a:solidFill>
                  <a:srgbClr val="FF0000"/>
                </a:solidFill>
              </a:rPr>
              <a:t>detect well individually</a:t>
            </a:r>
            <a:r>
              <a:rPr lang="en-US" altLang="zh-TW" dirty="0">
                <a:solidFill>
                  <a:schemeClr val="tx1"/>
                </a:solidFill>
              </a:rPr>
              <a:t> in </a:t>
            </a:r>
            <a:r>
              <a:rPr lang="en-US" altLang="zh-TW" dirty="0">
                <a:solidFill>
                  <a:srgbClr val="FF0000"/>
                </a:solidFill>
              </a:rPr>
              <a:t>both </a:t>
            </a:r>
            <a:r>
              <a:rPr lang="en-US" altLang="zh-TW" dirty="0" smtClean="0">
                <a:solidFill>
                  <a:srgbClr val="FF0000"/>
                </a:solidFill>
              </a:rPr>
              <a:t>FP/FN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1331640" y="2564904"/>
            <a:ext cx="2088232" cy="3168352"/>
          </a:xfrm>
          <a:prstGeom prst="roundRect">
            <a:avLst/>
          </a:prstGeom>
          <a:noFill/>
          <a:ln w="38100">
            <a:solidFill>
              <a:srgbClr val="0033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 11"/>
          <p:cNvSpPr/>
          <p:nvPr/>
        </p:nvSpPr>
        <p:spPr>
          <a:xfrm>
            <a:off x="5004048" y="2564904"/>
            <a:ext cx="2088232" cy="3168352"/>
          </a:xfrm>
          <a:prstGeom prst="roundRect">
            <a:avLst/>
          </a:prstGeom>
          <a:noFill/>
          <a:ln w="38100">
            <a:solidFill>
              <a:srgbClr val="0033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/>
          <p:cNvSpPr/>
          <p:nvPr/>
        </p:nvSpPr>
        <p:spPr>
          <a:xfrm>
            <a:off x="467544" y="5301208"/>
            <a:ext cx="8352928" cy="43204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8740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9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Case study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I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200" dirty="0" smtClean="0">
                <a:solidFill>
                  <a:schemeClr val="tx1"/>
                </a:solidFill>
                <a:effectLst/>
              </a:rPr>
              <a:t>- TP </a:t>
            </a:r>
            <a:r>
              <a:rPr lang="en-US" altLang="zh-TW" sz="3200" dirty="0">
                <a:solidFill>
                  <a:schemeClr val="tx1"/>
                </a:solidFill>
                <a:effectLst/>
              </a:rPr>
              <a:t>case in CWV </a:t>
            </a:r>
            <a:r>
              <a:rPr lang="en-US" altLang="zh-TW" sz="3200" dirty="0" smtClean="0">
                <a:solidFill>
                  <a:schemeClr val="tx1"/>
                </a:solidFill>
                <a:effectLst/>
              </a:rPr>
              <a:t>and FN in MV</a:t>
            </a:r>
            <a:endParaRPr lang="zh-TW" altLang="en-US" sz="32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27</a:t>
            </a:fld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Malicious activity</a:t>
            </a:r>
          </a:p>
          <a:p>
            <a:pPr lvl="1"/>
            <a:r>
              <a:rPr lang="en-US" altLang="zh-TW" sz="2000" dirty="0" smtClean="0"/>
              <a:t>Use command “USER </a:t>
            </a:r>
            <a:r>
              <a:rPr lang="en-US" altLang="zh-TW" sz="2000" dirty="0"/>
              <a:t>–</a:t>
            </a:r>
            <a:r>
              <a:rPr lang="en-US" altLang="zh-TW" sz="2000" dirty="0" err="1"/>
              <a:t>fadm</a:t>
            </a:r>
            <a:r>
              <a:rPr lang="en-US" altLang="zh-TW" sz="2000" dirty="0"/>
              <a:t>” as </a:t>
            </a:r>
            <a:r>
              <a:rPr lang="en-US" altLang="zh-TW" sz="2000" dirty="0" smtClean="0"/>
              <a:t>argument injection</a:t>
            </a:r>
          </a:p>
          <a:p>
            <a:pPr lvl="1"/>
            <a:r>
              <a:rPr lang="en-US" altLang="zh-TW" sz="2000" dirty="0"/>
              <a:t>V</a:t>
            </a:r>
            <a:r>
              <a:rPr lang="en-US" altLang="zh-TW" sz="2000" dirty="0" smtClean="0"/>
              <a:t>ia </a:t>
            </a:r>
            <a:r>
              <a:rPr lang="en-US" altLang="zh-TW" sz="2000" dirty="0"/>
              <a:t>USER environment variable in environment </a:t>
            </a:r>
            <a:r>
              <a:rPr lang="en-US" altLang="zh-TW" sz="2000" dirty="0" smtClean="0"/>
              <a:t>option</a:t>
            </a:r>
          </a:p>
          <a:p>
            <a:pPr lvl="1"/>
            <a:r>
              <a:rPr lang="en-US" altLang="zh-TW" sz="2000" dirty="0"/>
              <a:t>A</a:t>
            </a:r>
            <a:r>
              <a:rPr lang="en-US" altLang="zh-TW" sz="2000" dirty="0" smtClean="0"/>
              <a:t>ttempt </a:t>
            </a:r>
            <a:r>
              <a:rPr lang="en-US" altLang="zh-TW" sz="2000" dirty="0"/>
              <a:t>to bypass the authentication</a:t>
            </a:r>
            <a:endParaRPr lang="zh-TW" altLang="en-US" sz="2000" dirty="0"/>
          </a:p>
        </p:txBody>
      </p:sp>
      <p:graphicFrame>
        <p:nvGraphicFramePr>
          <p:cNvPr id="8" name="內容版面配置區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246288"/>
              </p:ext>
            </p:extLst>
          </p:nvPr>
        </p:nvGraphicFramePr>
        <p:xfrm>
          <a:off x="889248" y="3068960"/>
          <a:ext cx="4906888" cy="9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4760"/>
                <a:gridCol w="1152128"/>
              </a:tblGrid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b="1" i="1" kern="100" dirty="0" err="1" smtClean="0">
                          <a:solidFill>
                            <a:schemeClr val="bg1"/>
                          </a:solidFill>
                          <a:effectLst/>
                        </a:rPr>
                        <a:t>msg</a:t>
                      </a:r>
                      <a:r>
                        <a:rPr lang="en-US" altLang="zh-TW" sz="1400" b="1" i="1" kern="100" baseline="30000" dirty="0" err="1" smtClean="0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altLang="zh-TW" sz="1400" b="1" i="1" kern="100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endParaRPr lang="zh-TW" sz="2000" b="1" i="1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kern="100" dirty="0" smtClean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1400" b="1" i="1" kern="100" baseline="-25000" dirty="0" smtClean="0">
                          <a:solidFill>
                            <a:schemeClr val="bg1"/>
                          </a:solidFill>
                          <a:effectLst/>
                        </a:rPr>
                        <a:t>i, j</a:t>
                      </a:r>
                      <a:r>
                        <a:rPr lang="en-US" sz="1400" b="1" i="0" kern="100" dirty="0" smtClean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en-US" sz="1400" b="1" i="1" kern="100" dirty="0" err="1" smtClean="0">
                          <a:solidFill>
                            <a:schemeClr val="bg1"/>
                          </a:solidFill>
                          <a:effectLst/>
                        </a:rPr>
                        <a:t>M|msg</a:t>
                      </a:r>
                      <a:r>
                        <a:rPr lang="en-US" sz="1400" b="1" i="1" kern="100" baseline="30000" dirty="0" err="1" smtClean="0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sz="1400" b="1" i="1" kern="100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US" sz="1400" b="1" i="0" kern="100" dirty="0" smtClean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zh-TW" sz="2000" b="1" i="0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</a:rPr>
                        <a:t>SOLARIS.TELNETD.AUTHENTICATION.EXP</a:t>
                      </a:r>
                      <a:endParaRPr lang="zh-TW" sz="20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</a:rPr>
                        <a:t>1.00</a:t>
                      </a:r>
                      <a:endParaRPr lang="zh-TW" sz="20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</a:rPr>
                        <a:t>Solaris </a:t>
                      </a:r>
                      <a:r>
                        <a:rPr lang="en-US" sz="1400" b="0" kern="100" dirty="0" err="1">
                          <a:solidFill>
                            <a:schemeClr val="tx1"/>
                          </a:solidFill>
                          <a:effectLst/>
                        </a:rPr>
                        <a:t>Telnetd</a:t>
                      </a: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</a:rPr>
                        <a:t> Authentication Bypass Vulnerability</a:t>
                      </a:r>
                      <a:endParaRPr lang="zh-TW" sz="20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</a:rPr>
                        <a:t>0.80</a:t>
                      </a:r>
                      <a:endParaRPr lang="zh-TW" sz="20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5734" y="4051501"/>
            <a:ext cx="4548634" cy="2744954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10" name="圓角矩形圖說文字 9"/>
          <p:cNvSpPr/>
          <p:nvPr/>
        </p:nvSpPr>
        <p:spPr>
          <a:xfrm>
            <a:off x="611560" y="4573578"/>
            <a:ext cx="1800200" cy="799638"/>
          </a:xfrm>
          <a:prstGeom prst="wedgeRoundRectCallout">
            <a:avLst>
              <a:gd name="adj1" fmla="val 34842"/>
              <a:gd name="adj2" fmla="val -115015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/>
              <a:t>Only </a:t>
            </a:r>
            <a:r>
              <a:rPr lang="en-US" altLang="zh-TW" dirty="0"/>
              <a:t>few voters can detect it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6444208" y="2917394"/>
            <a:ext cx="2088232" cy="799638"/>
          </a:xfrm>
          <a:prstGeom prst="wedgeRoundRectCallout">
            <a:avLst>
              <a:gd name="adj1" fmla="val -74839"/>
              <a:gd name="adj2" fmla="val 45446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/>
              <a:t>High </a:t>
            </a:r>
            <a:r>
              <a:rPr lang="en-US" altLang="zh-TW" dirty="0" err="1" smtClean="0"/>
              <a:t>creditabilities</a:t>
            </a:r>
            <a:endParaRPr lang="en-US" altLang="zh-TW" dirty="0"/>
          </a:p>
          <a:p>
            <a:r>
              <a:rPr lang="en-US" altLang="zh-TW" dirty="0" smtClean="0"/>
              <a:t>in </a:t>
            </a:r>
            <a:r>
              <a:rPr lang="en-US" altLang="zh-TW" dirty="0"/>
              <a:t>AML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06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Case study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II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200" dirty="0" smtClean="0">
                <a:solidFill>
                  <a:schemeClr val="tx1"/>
                </a:solidFill>
                <a:effectLst/>
              </a:rPr>
              <a:t>- TN </a:t>
            </a:r>
            <a:r>
              <a:rPr lang="en-US" altLang="zh-TW" sz="3200" dirty="0">
                <a:solidFill>
                  <a:schemeClr val="tx1"/>
                </a:solidFill>
                <a:effectLst/>
              </a:rPr>
              <a:t>case in CWV </a:t>
            </a:r>
            <a:r>
              <a:rPr lang="en-US" altLang="zh-TW" sz="3200" dirty="0" smtClean="0">
                <a:solidFill>
                  <a:schemeClr val="tx1"/>
                </a:solidFill>
                <a:effectLst/>
              </a:rPr>
              <a:t>and FP in </a:t>
            </a:r>
            <a:r>
              <a:rPr lang="en-US" altLang="zh-TW" sz="3200" dirty="0">
                <a:solidFill>
                  <a:schemeClr val="tx1"/>
                </a:solidFill>
                <a:effectLst/>
              </a:rPr>
              <a:t>MV</a:t>
            </a:r>
            <a:endParaRPr lang="zh-TW" altLang="en-US" sz="32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28</a:t>
            </a:fld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Logon/login </a:t>
            </a:r>
            <a:r>
              <a:rPr lang="en-US" altLang="zh-TW" sz="2400" dirty="0"/>
              <a:t>failure </a:t>
            </a:r>
            <a:r>
              <a:rPr lang="en-US" altLang="zh-TW" sz="2400" dirty="0" smtClean="0"/>
              <a:t>often </a:t>
            </a:r>
            <a:r>
              <a:rPr lang="en-US" altLang="zh-TW" sz="2400" dirty="0"/>
              <a:t>occurs in normal </a:t>
            </a:r>
            <a:r>
              <a:rPr lang="en-US" altLang="zh-TW" sz="2400" dirty="0" smtClean="0"/>
              <a:t>activity</a:t>
            </a:r>
            <a:endParaRPr lang="en-US" altLang="zh-TW" sz="2400" dirty="0">
              <a:ea typeface="新細明體" charset="-120"/>
              <a:sym typeface="Symbol" pitchFamily="18" charset="2"/>
            </a:endParaRPr>
          </a:p>
          <a:p>
            <a:r>
              <a:rPr lang="en-US" altLang="zh-TW" sz="2400" dirty="0" smtClean="0"/>
              <a:t>Analysis</a:t>
            </a:r>
          </a:p>
          <a:p>
            <a:pPr lvl="1"/>
            <a:r>
              <a:rPr lang="en-US" altLang="zh-TW" sz="2000" dirty="0" smtClean="0"/>
              <a:t>Signature </a:t>
            </a:r>
            <a:r>
              <a:rPr lang="en-US" altLang="zh-TW" sz="2000" dirty="0"/>
              <a:t>designs are not specific enough</a:t>
            </a:r>
            <a:endParaRPr lang="en-US" altLang="zh-TW" sz="2000" dirty="0" smtClean="0"/>
          </a:p>
          <a:p>
            <a:pPr lvl="1"/>
            <a:endParaRPr lang="zh-TW" altLang="en-US" sz="2400" dirty="0"/>
          </a:p>
        </p:txBody>
      </p:sp>
      <p:pic>
        <p:nvPicPr>
          <p:cNvPr id="7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8090" y="4725144"/>
            <a:ext cx="5274310" cy="1893570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graphicFrame>
        <p:nvGraphicFramePr>
          <p:cNvPr id="8" name="內容版面配置區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5607839"/>
              </p:ext>
            </p:extLst>
          </p:nvPr>
        </p:nvGraphicFramePr>
        <p:xfrm>
          <a:off x="889248" y="3068960"/>
          <a:ext cx="4906888" cy="14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4760"/>
                <a:gridCol w="1152128"/>
              </a:tblGrid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b="1" i="1" kern="100" dirty="0" err="1" smtClean="0">
                          <a:solidFill>
                            <a:schemeClr val="bg1"/>
                          </a:solidFill>
                          <a:effectLst/>
                        </a:rPr>
                        <a:t>msg</a:t>
                      </a:r>
                      <a:r>
                        <a:rPr lang="en-US" altLang="zh-TW" sz="1400" b="1" i="1" kern="100" baseline="30000" dirty="0" err="1" smtClean="0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altLang="zh-TW" sz="1400" b="1" i="1" kern="100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endParaRPr lang="zh-TW" sz="2000" b="1" i="1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kern="100" dirty="0" smtClean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1400" b="1" i="1" kern="100" baseline="-25000" dirty="0" smtClean="0">
                          <a:solidFill>
                            <a:schemeClr val="bg1"/>
                          </a:solidFill>
                          <a:effectLst/>
                        </a:rPr>
                        <a:t>i, j</a:t>
                      </a:r>
                      <a:r>
                        <a:rPr lang="en-US" sz="1400" b="1" i="0" kern="100" dirty="0" smtClean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en-US" sz="1400" b="1" i="1" kern="100" dirty="0" err="1" smtClean="0">
                          <a:solidFill>
                            <a:schemeClr val="bg1"/>
                          </a:solidFill>
                          <a:effectLst/>
                        </a:rPr>
                        <a:t>M|</a:t>
                      </a:r>
                      <a:r>
                        <a:rPr lang="en-US" altLang="zh-TW" sz="1400" b="1" i="1" kern="100" dirty="0" err="1" smtClean="0">
                          <a:solidFill>
                            <a:schemeClr val="bg1"/>
                          </a:solidFill>
                          <a:effectLst/>
                        </a:rPr>
                        <a:t>msg</a:t>
                      </a:r>
                      <a:r>
                        <a:rPr lang="en-US" altLang="zh-TW" sz="1400" b="1" i="1" kern="100" baseline="30000" dirty="0" err="1" smtClean="0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altLang="zh-TW" sz="1400" b="1" i="1" kern="100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US" sz="1400" b="1" i="0" kern="100" dirty="0" smtClean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zh-TW" sz="2000" b="1" i="0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err="1" smtClean="0">
                          <a:solidFill>
                            <a:schemeClr val="tx1"/>
                          </a:solidFill>
                          <a:effectLst/>
                        </a:rPr>
                        <a:t>netbios</a:t>
                      </a: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r>
                        <a:rPr lang="en-US" sz="1400" b="0" kern="100" dirty="0" err="1" smtClean="0">
                          <a:solidFill>
                            <a:schemeClr val="tx1"/>
                          </a:solidFill>
                          <a:effectLst/>
                        </a:rPr>
                        <a:t>SMB.Login.Failure</a:t>
                      </a:r>
                      <a:endParaRPr lang="zh-TW" sz="20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0.26</a:t>
                      </a:r>
                      <a:endParaRPr lang="zh-TW" sz="20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SMB: Windows Logon Failure</a:t>
                      </a:r>
                      <a:endParaRPr lang="zh-TW" sz="20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b="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0.12</a:t>
                      </a:r>
                      <a:endParaRPr lang="zh-TW" sz="20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altLang="zh-TW" sz="1400" b="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EXPLOIT Server Service Remote Code attack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b="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0.62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b="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NETBIOS-SS: NULL Credentials Login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b="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0.50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圓角矩形圖說文字 8"/>
          <p:cNvSpPr/>
          <p:nvPr/>
        </p:nvSpPr>
        <p:spPr>
          <a:xfrm>
            <a:off x="6444208" y="2917394"/>
            <a:ext cx="2088232" cy="799638"/>
          </a:xfrm>
          <a:prstGeom prst="wedgeRoundRectCallout">
            <a:avLst>
              <a:gd name="adj1" fmla="val -74839"/>
              <a:gd name="adj2" fmla="val 45446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/>
              <a:t>Low </a:t>
            </a:r>
            <a:r>
              <a:rPr lang="en-US" altLang="zh-TW" dirty="0" err="1" smtClean="0"/>
              <a:t>creditabilities</a:t>
            </a:r>
            <a:endParaRPr lang="en-US" altLang="zh-TW" dirty="0"/>
          </a:p>
          <a:p>
            <a:r>
              <a:rPr lang="en-US" altLang="zh-TW" dirty="0" smtClean="0"/>
              <a:t>in </a:t>
            </a:r>
            <a:r>
              <a:rPr lang="en-US" altLang="zh-TW" dirty="0"/>
              <a:t>AML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0" name="圓角矩形圖說文字 9"/>
          <p:cNvSpPr/>
          <p:nvPr/>
        </p:nvSpPr>
        <p:spPr>
          <a:xfrm>
            <a:off x="683568" y="5157192"/>
            <a:ext cx="1512168" cy="799638"/>
          </a:xfrm>
          <a:prstGeom prst="wedgeRoundRectCallout">
            <a:avLst>
              <a:gd name="adj1" fmla="val 34842"/>
              <a:gd name="adj2" fmla="val -115015"/>
              <a:gd name="adj3" fmla="val 16667"/>
            </a:avLst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TW" dirty="0" smtClean="0"/>
              <a:t>Most voters </a:t>
            </a:r>
            <a:r>
              <a:rPr lang="en-US" altLang="zh-TW" dirty="0"/>
              <a:t>detect it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07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lang="en-US" altLang="zh-TW" sz="2400" dirty="0" smtClean="0"/>
              <a:t>CWV is presented</a:t>
            </a:r>
          </a:p>
          <a:p>
            <a:pPr lvl="1"/>
            <a:r>
              <a:rPr lang="en-US" altLang="zh-TW" sz="2000" dirty="0" smtClean="0"/>
              <a:t>IDSs’ </a:t>
            </a:r>
            <a:r>
              <a:rPr lang="en-US" altLang="zh-TW" sz="2000" dirty="0"/>
              <a:t>detection </a:t>
            </a:r>
            <a:r>
              <a:rPr lang="en-US" altLang="zh-TW" sz="2000" dirty="0" smtClean="0"/>
              <a:t>capabilities can be investigated and modeled</a:t>
            </a:r>
          </a:p>
          <a:p>
            <a:pPr lvl="1"/>
            <a:r>
              <a:rPr lang="en-US" altLang="zh-TW" sz="2000" dirty="0" smtClean="0"/>
              <a:t>Accuracy and efficiency of alert post-processing can be improved</a:t>
            </a:r>
          </a:p>
          <a:p>
            <a:pPr lvl="1"/>
            <a:r>
              <a:rPr lang="en-US" altLang="zh-TW" sz="2000" dirty="0" smtClean="0"/>
              <a:t>FPs and FNs can be reduced both</a:t>
            </a:r>
          </a:p>
          <a:p>
            <a:pPr lvl="1"/>
            <a:endParaRPr lang="en-US" altLang="zh-TW" sz="2400" dirty="0" smtClean="0"/>
          </a:p>
          <a:p>
            <a:r>
              <a:rPr lang="en-US" altLang="zh-TW" sz="2400" dirty="0" smtClean="0"/>
              <a:t>Evaluation summary</a:t>
            </a:r>
          </a:p>
          <a:p>
            <a:pPr lvl="1"/>
            <a:r>
              <a:rPr lang="en-US" altLang="zh-TW" sz="2000" dirty="0" smtClean="0"/>
              <a:t>Different </a:t>
            </a:r>
            <a:r>
              <a:rPr lang="en-US" altLang="zh-TW" sz="2000" dirty="0" smtClean="0">
                <a:solidFill>
                  <a:srgbClr val="FF0000"/>
                </a:solidFill>
              </a:rPr>
              <a:t>creditability results</a:t>
            </a:r>
            <a:r>
              <a:rPr lang="en-US" altLang="zh-TW" sz="2000" dirty="0" smtClean="0"/>
              <a:t> demonstrate different </a:t>
            </a:r>
            <a:r>
              <a:rPr lang="en-US" altLang="zh-TW" sz="2000" dirty="0"/>
              <a:t>IDSs’ detection </a:t>
            </a:r>
            <a:r>
              <a:rPr lang="en-US" altLang="zh-TW" sz="2000" dirty="0" smtClean="0"/>
              <a:t>capabilities</a:t>
            </a:r>
          </a:p>
          <a:p>
            <a:pPr lvl="1"/>
            <a:r>
              <a:rPr lang="en-US" altLang="zh-TW" sz="2000" dirty="0" smtClean="0"/>
              <a:t>CWV achieves the accuracy of </a:t>
            </a:r>
            <a:r>
              <a:rPr lang="en-US" altLang="zh-TW" sz="2000" dirty="0" smtClean="0">
                <a:solidFill>
                  <a:srgbClr val="FF0000"/>
                </a:solidFill>
              </a:rPr>
              <a:t>95%</a:t>
            </a:r>
            <a:r>
              <a:rPr lang="en-US" altLang="zh-TW" sz="2000" dirty="0" smtClean="0"/>
              <a:t> and the efficiency of </a:t>
            </a:r>
            <a:r>
              <a:rPr lang="en-US" altLang="zh-TW" sz="2000" dirty="0" smtClean="0">
                <a:solidFill>
                  <a:srgbClr val="FF0000"/>
                </a:solidFill>
              </a:rPr>
              <a:t>94%</a:t>
            </a:r>
          </a:p>
          <a:p>
            <a:pPr lvl="1"/>
            <a:r>
              <a:rPr lang="en-US" altLang="zh-TW" sz="2000" dirty="0"/>
              <a:t>Average percentages of FP and FN reduction are </a:t>
            </a:r>
            <a:r>
              <a:rPr lang="en-US" altLang="zh-TW" sz="2000" dirty="0">
                <a:solidFill>
                  <a:srgbClr val="FF0000"/>
                </a:solidFill>
              </a:rPr>
              <a:t>21%</a:t>
            </a:r>
            <a:r>
              <a:rPr lang="en-US" altLang="zh-TW" sz="2000" dirty="0"/>
              <a:t> and </a:t>
            </a:r>
            <a:r>
              <a:rPr lang="en-US" altLang="zh-TW" sz="2000" dirty="0">
                <a:solidFill>
                  <a:srgbClr val="FF0000"/>
                </a:solidFill>
              </a:rPr>
              <a:t>58</a:t>
            </a:r>
            <a:r>
              <a:rPr lang="en-US" altLang="zh-TW" sz="2000" dirty="0" smtClean="0">
                <a:solidFill>
                  <a:srgbClr val="FF0000"/>
                </a:solidFill>
              </a:rPr>
              <a:t>%</a:t>
            </a:r>
            <a:endParaRPr lang="en-US" altLang="zh-TW" sz="2000" dirty="0">
              <a:solidFill>
                <a:srgbClr val="FF0000"/>
              </a:solidFill>
            </a:endParaRPr>
          </a:p>
          <a:p>
            <a:pPr lvl="1"/>
            <a:endParaRPr lang="en-US" altLang="zh-TW" sz="2400" dirty="0" smtClean="0"/>
          </a:p>
          <a:p>
            <a:r>
              <a:rPr lang="en-US" altLang="zh-TW" sz="2400" dirty="0" smtClean="0"/>
              <a:t>Future Work</a:t>
            </a:r>
          </a:p>
          <a:p>
            <a:pPr lvl="1"/>
            <a:r>
              <a:rPr lang="en-US" altLang="zh-TW" sz="2000" dirty="0" smtClean="0"/>
              <a:t>Automation</a:t>
            </a:r>
            <a:endParaRPr lang="en-US" altLang="zh-TW" sz="2000" dirty="0" smtClean="0"/>
          </a:p>
          <a:p>
            <a:pPr lvl="2"/>
            <a:endParaRPr lang="en-US" altLang="zh-TW" sz="16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Conclusions and Future Work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791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Why signature-based IDSs produce many false alerts?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Runtime limitation</a:t>
            </a:r>
          </a:p>
          <a:p>
            <a:pPr lvl="2"/>
            <a:r>
              <a:rPr lang="en-US" altLang="zh-TW" sz="1800" dirty="0" smtClean="0"/>
              <a:t>May not analyze the context of all activities</a:t>
            </a:r>
          </a:p>
          <a:p>
            <a:pPr lvl="1"/>
            <a:r>
              <a:rPr lang="en-US" altLang="zh-TW" sz="2000" dirty="0" smtClean="0"/>
              <a:t>Specificity of signatures</a:t>
            </a:r>
          </a:p>
          <a:p>
            <a:pPr lvl="2"/>
            <a:r>
              <a:rPr lang="en-US" altLang="zh-TW" sz="1800" dirty="0" smtClean="0"/>
              <a:t>Balance between specificity and</a:t>
            </a:r>
            <a:r>
              <a:rPr lang="zh-TW" altLang="en-US" sz="1800" dirty="0" smtClean="0"/>
              <a:t> </a:t>
            </a:r>
            <a:r>
              <a:rPr lang="en-US" altLang="zh-TW" sz="1800" dirty="0" smtClean="0"/>
              <a:t>general</a:t>
            </a:r>
          </a:p>
          <a:p>
            <a:pPr lvl="2"/>
            <a:endParaRPr lang="en-US" altLang="zh-TW" sz="2000" dirty="0" smtClean="0"/>
          </a:p>
          <a:p>
            <a:r>
              <a:rPr lang="en-US" altLang="zh-TW" sz="2400" dirty="0" smtClean="0"/>
              <a:t>Basic solution</a:t>
            </a:r>
          </a:p>
          <a:p>
            <a:pPr lvl="1"/>
            <a:r>
              <a:rPr lang="en-US" altLang="zh-TW" sz="2000" dirty="0" smtClean="0"/>
              <a:t>Alert management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Motivation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- False Alerts of Signature-based IDSs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251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TW" sz="1700" dirty="0" smtClean="0"/>
              <a:t>[1] “</a:t>
            </a:r>
            <a:r>
              <a:rPr lang="en-US" altLang="zh-TW" sz="1700" dirty="0"/>
              <a:t>Rule of Snort,” available at: http://www.snort.org/vrt</a:t>
            </a:r>
            <a:r>
              <a:rPr lang="en-US" altLang="zh-TW" sz="1700" dirty="0" smtClean="0"/>
              <a:t>.</a:t>
            </a:r>
          </a:p>
          <a:p>
            <a:pPr>
              <a:buNone/>
            </a:pPr>
            <a:r>
              <a:rPr lang="en-US" altLang="zh-TW" sz="1700" dirty="0" smtClean="0"/>
              <a:t>[2] </a:t>
            </a:r>
            <a:r>
              <a:rPr lang="en-US" altLang="zh-TW" sz="1700" dirty="0"/>
              <a:t>T. </a:t>
            </a:r>
            <a:r>
              <a:rPr lang="en-US" altLang="zh-TW" sz="1700" dirty="0" err="1"/>
              <a:t>Pietraszek</a:t>
            </a:r>
            <a:r>
              <a:rPr lang="en-US" altLang="zh-TW" sz="1700" dirty="0"/>
              <a:t>, “Alert classification to reduce false positives in intrusion detection,” July 2006</a:t>
            </a:r>
            <a:r>
              <a:rPr lang="en-US" altLang="zh-TW" sz="1700" dirty="0" smtClean="0"/>
              <a:t>.</a:t>
            </a:r>
          </a:p>
          <a:p>
            <a:pPr>
              <a:buNone/>
            </a:pPr>
            <a:r>
              <a:rPr lang="en-US" altLang="zh-TW" sz="1700" dirty="0" smtClean="0"/>
              <a:t>[3</a:t>
            </a:r>
            <a:r>
              <a:rPr lang="en-US" altLang="zh-TW" sz="1700" dirty="0"/>
              <a:t>] S. </a:t>
            </a:r>
            <a:r>
              <a:rPr lang="en-US" altLang="zh-TW" sz="1700" dirty="0" err="1"/>
              <a:t>Axelsson</a:t>
            </a:r>
            <a:r>
              <a:rPr lang="en-US" altLang="zh-TW" sz="1700" dirty="0"/>
              <a:t>, “The base-rate fallacy and the difficulty of intrusion detection,” </a:t>
            </a:r>
            <a:r>
              <a:rPr lang="en-US" altLang="zh-TW" sz="1700" i="1" dirty="0"/>
              <a:t>ACM Transactions on Information and System Security </a:t>
            </a:r>
            <a:r>
              <a:rPr lang="en-US" altLang="zh-TW" sz="1700" dirty="0"/>
              <a:t>(</a:t>
            </a:r>
            <a:r>
              <a:rPr lang="en-US" altLang="zh-TW" sz="1700" i="1" dirty="0"/>
              <a:t>TISSEC</a:t>
            </a:r>
            <a:r>
              <a:rPr lang="en-US" altLang="zh-TW" sz="1700" dirty="0"/>
              <a:t>), vol. 3, no. 3, pp. 186-205, 2000.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[4</a:t>
            </a:r>
            <a:r>
              <a:rPr lang="en-US" altLang="zh-TW" sz="1700" dirty="0"/>
              <a:t>] K. </a:t>
            </a:r>
            <a:r>
              <a:rPr lang="en-US" altLang="zh-TW" sz="1700" dirty="0" err="1"/>
              <a:t>Julisch</a:t>
            </a:r>
            <a:r>
              <a:rPr lang="en-US" altLang="zh-TW" sz="1700" dirty="0"/>
              <a:t>, “Clustering Intrusion Detection Alarms to Support Root Cause Analysis,” </a:t>
            </a:r>
            <a:r>
              <a:rPr lang="en-US" altLang="zh-TW" sz="1700" i="1" dirty="0"/>
              <a:t>ACM Transactions on Information and System Security </a:t>
            </a:r>
            <a:r>
              <a:rPr lang="en-US" altLang="zh-TW" sz="1700" dirty="0"/>
              <a:t>(</a:t>
            </a:r>
            <a:r>
              <a:rPr lang="en-US" altLang="zh-TW" sz="1700" i="1" dirty="0"/>
              <a:t>TISSEC</a:t>
            </a:r>
            <a:r>
              <a:rPr lang="en-US" altLang="zh-TW" sz="1700" dirty="0"/>
              <a:t>), vol. 6, no. 4, pp. 443–471, November 2003.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[5] </a:t>
            </a:r>
            <a:r>
              <a:rPr lang="en-US" altLang="zh-TW" sz="1700" dirty="0"/>
              <a:t>P. </a:t>
            </a:r>
            <a:r>
              <a:rPr lang="en-US" altLang="zh-TW" sz="1700" dirty="0" err="1"/>
              <a:t>Ning</a:t>
            </a:r>
            <a:r>
              <a:rPr lang="en-US" altLang="zh-TW" sz="1700" dirty="0"/>
              <a:t>, Y. Cui, </a:t>
            </a:r>
            <a:r>
              <a:rPr lang="en-US" altLang="zh-TW" sz="1700" dirty="0" smtClean="0"/>
              <a:t>and Douglas </a:t>
            </a:r>
            <a:r>
              <a:rPr lang="en-US" altLang="zh-TW" sz="1700" dirty="0"/>
              <a:t>S. Reeves, “Constructing Attack Scenarios through Correlation of Intrusion Alerts,” </a:t>
            </a:r>
            <a:r>
              <a:rPr lang="en-US" altLang="zh-TW" sz="1700" i="1" dirty="0"/>
              <a:t>Proc. 9th ACM Conference on Computer &amp; Communications </a:t>
            </a:r>
            <a:r>
              <a:rPr lang="en-US" altLang="zh-TW" sz="1700" i="1" dirty="0" smtClean="0"/>
              <a:t>Security</a:t>
            </a:r>
            <a:r>
              <a:rPr lang="en-US" altLang="zh-TW" sz="1700" dirty="0"/>
              <a:t> </a:t>
            </a:r>
            <a:r>
              <a:rPr lang="en-US" altLang="zh-TW" sz="1700" dirty="0" smtClean="0"/>
              <a:t>(</a:t>
            </a:r>
            <a:r>
              <a:rPr lang="en-US" altLang="zh-TW" sz="1700" i="1" dirty="0" smtClean="0"/>
              <a:t>CCS </a:t>
            </a:r>
            <a:r>
              <a:rPr lang="en-US" altLang="zh-TW" sz="1700" i="1" dirty="0"/>
              <a:t>2002</a:t>
            </a:r>
            <a:r>
              <a:rPr lang="en-US" altLang="zh-TW" sz="1700" dirty="0"/>
              <a:t>), pp. 245-254, Washington D.C., November 2002.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[6] </a:t>
            </a:r>
            <a:r>
              <a:rPr lang="en-US" altLang="zh-TW" sz="1700" dirty="0"/>
              <a:t>P. </a:t>
            </a:r>
            <a:r>
              <a:rPr lang="en-US" altLang="zh-TW" sz="1700" dirty="0" err="1"/>
              <a:t>Ning</a:t>
            </a:r>
            <a:r>
              <a:rPr lang="en-US" altLang="zh-TW" sz="1700" dirty="0"/>
              <a:t>, D. </a:t>
            </a:r>
            <a:r>
              <a:rPr lang="en-US" altLang="zh-TW" sz="1700" dirty="0" err="1"/>
              <a:t>Xu</a:t>
            </a:r>
            <a:r>
              <a:rPr lang="en-US" altLang="zh-TW" sz="1700" dirty="0"/>
              <a:t>, C. Healey, </a:t>
            </a:r>
            <a:r>
              <a:rPr lang="en-US" altLang="zh-TW" sz="1700" dirty="0" smtClean="0"/>
              <a:t>and R</a:t>
            </a:r>
            <a:r>
              <a:rPr lang="en-US" altLang="zh-TW" sz="1700" dirty="0"/>
              <a:t>. St. </a:t>
            </a:r>
            <a:r>
              <a:rPr lang="en-US" altLang="zh-TW" sz="1700" dirty="0" err="1"/>
              <a:t>Amant</a:t>
            </a:r>
            <a:r>
              <a:rPr lang="en-US" altLang="zh-TW" sz="1700" dirty="0"/>
              <a:t>, “Building Attack Scenarios through Integration of Complementary Alert Correlation Methods,” </a:t>
            </a:r>
            <a:r>
              <a:rPr lang="en-US" altLang="zh-TW" sz="1700" i="1" dirty="0"/>
              <a:t>Proc. 11th Annual Network and Distributed System Security Symposium</a:t>
            </a:r>
            <a:r>
              <a:rPr lang="en-US" altLang="zh-TW" sz="1700" dirty="0"/>
              <a:t>, February 2004</a:t>
            </a:r>
            <a:r>
              <a:rPr lang="en-US" altLang="zh-TW" sz="1700" dirty="0" smtClean="0"/>
              <a:t>.</a:t>
            </a:r>
          </a:p>
          <a:p>
            <a:pPr>
              <a:buNone/>
            </a:pPr>
            <a:r>
              <a:rPr lang="en-US" altLang="zh-TW" sz="1700" dirty="0"/>
              <a:t>[7] P. </a:t>
            </a:r>
            <a:r>
              <a:rPr lang="en-US" altLang="zh-TW" sz="1700" dirty="0" err="1"/>
              <a:t>Ning</a:t>
            </a:r>
            <a:r>
              <a:rPr lang="en-US" altLang="zh-TW" sz="1700" dirty="0"/>
              <a:t> and D. </a:t>
            </a:r>
            <a:r>
              <a:rPr lang="en-US" altLang="zh-TW" sz="1700" dirty="0" err="1"/>
              <a:t>Xu</a:t>
            </a:r>
            <a:r>
              <a:rPr lang="en-US" altLang="zh-TW" sz="1700" dirty="0"/>
              <a:t>, “Learning Attack Strategies from Intrusion Alert,” </a:t>
            </a:r>
            <a:r>
              <a:rPr lang="en-US" altLang="zh-TW" sz="1700" i="1" dirty="0"/>
              <a:t>Proc. ACM Conference on Computer and Communication Security </a:t>
            </a:r>
            <a:r>
              <a:rPr lang="en-US" altLang="zh-TW" sz="1700" dirty="0"/>
              <a:t>(</a:t>
            </a:r>
            <a:r>
              <a:rPr lang="en-US" altLang="zh-TW" sz="1700" i="1" dirty="0"/>
              <a:t>CCS ’03</a:t>
            </a:r>
            <a:r>
              <a:rPr lang="en-US" altLang="zh-TW" sz="1700" dirty="0"/>
              <a:t>), October 2003.</a:t>
            </a:r>
            <a:endParaRPr lang="en-US" altLang="zh-TW" sz="17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References (1/3)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6894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925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TW" sz="1700" dirty="0" smtClean="0"/>
              <a:t>[8] </a:t>
            </a:r>
            <a:r>
              <a:rPr lang="en-US" altLang="zh-TW" sz="1700" dirty="0"/>
              <a:t>R. </a:t>
            </a:r>
            <a:r>
              <a:rPr lang="en-US" altLang="zh-TW" sz="1700" dirty="0" err="1"/>
              <a:t>Sadoddin</a:t>
            </a:r>
            <a:r>
              <a:rPr lang="en-US" altLang="zh-TW" sz="1700" dirty="0"/>
              <a:t>, and A. </a:t>
            </a:r>
            <a:r>
              <a:rPr lang="en-US" altLang="zh-TW" sz="1700" dirty="0" err="1"/>
              <a:t>Ghorbani</a:t>
            </a:r>
            <a:r>
              <a:rPr lang="en-US" altLang="zh-TW" sz="1700" dirty="0"/>
              <a:t>, “Alert correlation survey: framework and techniques,” </a:t>
            </a:r>
            <a:r>
              <a:rPr lang="en-US" altLang="zh-TW" sz="1700" i="1" dirty="0"/>
              <a:t>Proc. 2006 international Conference on Privacy, Security and Trust: Bridge the Gap between PST Technologies and Business Services,</a:t>
            </a:r>
            <a:r>
              <a:rPr lang="en-US" altLang="zh-TW" sz="1700" dirty="0"/>
              <a:t> vol. 380, November 2006.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[9] </a:t>
            </a:r>
            <a:r>
              <a:rPr lang="en-US" altLang="zh-TW" sz="1700" dirty="0"/>
              <a:t>K. </a:t>
            </a:r>
            <a:r>
              <a:rPr lang="en-US" altLang="zh-TW" sz="1700" dirty="0" err="1"/>
              <a:t>Julisch</a:t>
            </a:r>
            <a:r>
              <a:rPr lang="en-US" altLang="zh-TW" sz="1700" dirty="0"/>
              <a:t>, “Using root cause analysis to handle intrusion detection alarms,” Ph.D. dissertation, University of Dortmund, 2003.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[10] </a:t>
            </a:r>
            <a:r>
              <a:rPr lang="en-US" altLang="zh-TW" sz="1700" dirty="0"/>
              <a:t>K. </a:t>
            </a:r>
            <a:r>
              <a:rPr lang="en-US" altLang="zh-TW" sz="1700" dirty="0" err="1"/>
              <a:t>Julisch</a:t>
            </a:r>
            <a:r>
              <a:rPr lang="en-US" altLang="zh-TW" sz="1700" dirty="0"/>
              <a:t>, “Mining Alarm Clusters to Improve Alarm Handling Efficiency,” </a:t>
            </a:r>
            <a:r>
              <a:rPr lang="en-US" altLang="zh-TW" sz="1700" i="1" dirty="0"/>
              <a:t>Proc. 17th Annual Computer Security Applications </a:t>
            </a:r>
            <a:r>
              <a:rPr lang="en-US" altLang="zh-TW" sz="1700" i="1" dirty="0" smtClean="0"/>
              <a:t>Conference </a:t>
            </a:r>
            <a:r>
              <a:rPr lang="en-US" altLang="zh-TW" sz="1700" dirty="0" smtClean="0"/>
              <a:t>(</a:t>
            </a:r>
            <a:r>
              <a:rPr lang="en-US" altLang="zh-TW" sz="1700" i="1" dirty="0"/>
              <a:t>ACSAC</a:t>
            </a:r>
            <a:r>
              <a:rPr lang="en-US" altLang="zh-TW" sz="1700" dirty="0"/>
              <a:t>)</a:t>
            </a:r>
            <a:r>
              <a:rPr lang="en-US" altLang="zh-TW" sz="1700" i="1" dirty="0"/>
              <a:t>, </a:t>
            </a:r>
            <a:r>
              <a:rPr lang="en-US" altLang="zh-TW" sz="1700" dirty="0"/>
              <a:t>pp. 12–21, December 2001.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[11] </a:t>
            </a:r>
            <a:r>
              <a:rPr lang="en-US" altLang="zh-TW" sz="1700" dirty="0"/>
              <a:t>T. </a:t>
            </a:r>
            <a:r>
              <a:rPr lang="en-US" altLang="zh-TW" sz="1700" dirty="0" err="1"/>
              <a:t>Pietraszek</a:t>
            </a:r>
            <a:r>
              <a:rPr lang="en-US" altLang="zh-TW" sz="1700" dirty="0"/>
              <a:t>, and A. Tanner, “Data mining and machine learning-Towards reducing false positives in intrusion detection,” </a:t>
            </a:r>
            <a:r>
              <a:rPr lang="en-US" altLang="zh-TW" sz="1700" i="1" dirty="0"/>
              <a:t>Information Security Technical Report</a:t>
            </a:r>
            <a:r>
              <a:rPr lang="en-US" altLang="zh-TW" sz="1700" dirty="0"/>
              <a:t>, 10:169–183, 2005.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[12] </a:t>
            </a:r>
            <a:r>
              <a:rPr lang="en-US" altLang="zh-TW" sz="1700" dirty="0"/>
              <a:t>T. </a:t>
            </a:r>
            <a:r>
              <a:rPr lang="en-US" altLang="zh-TW" sz="1700" dirty="0" err="1"/>
              <a:t>Pietraszek</a:t>
            </a:r>
            <a:r>
              <a:rPr lang="en-US" altLang="zh-TW" sz="1700" dirty="0"/>
              <a:t>, “Using Adaptive Alert Classification to Reduce False Positives in Intrusion Detection,” </a:t>
            </a:r>
            <a:r>
              <a:rPr lang="en-US" altLang="zh-TW" sz="1700" i="1" dirty="0"/>
              <a:t>Lecture Notes In Computer Science</a:t>
            </a:r>
            <a:r>
              <a:rPr lang="en-US" altLang="zh-TW" sz="1700" dirty="0"/>
              <a:t>, pp. 102-124, 2004</a:t>
            </a:r>
            <a:r>
              <a:rPr lang="en-US" altLang="zh-TW" sz="1700" dirty="0" smtClean="0"/>
              <a:t>.</a:t>
            </a:r>
          </a:p>
          <a:p>
            <a:pPr>
              <a:buNone/>
            </a:pPr>
            <a:r>
              <a:rPr lang="en-US" altLang="zh-TW" sz="1700" dirty="0"/>
              <a:t>[13] I. W. Chen, P. C. Lin, C. C. </a:t>
            </a:r>
            <a:r>
              <a:rPr lang="en-US" altLang="zh-TW" sz="1700" dirty="0" err="1"/>
              <a:t>Luo</a:t>
            </a:r>
            <a:r>
              <a:rPr lang="en-US" altLang="zh-TW" sz="1700" dirty="0"/>
              <a:t>, T. H. Cheng, Y. D. Lin, Y. C. Lai and F. C. Lin, “Extracting Attack Sessions from Real Traffic with Intrusion Prevention Systems,” </a:t>
            </a:r>
            <a:r>
              <a:rPr lang="en-US" altLang="zh-TW" sz="1700" i="1" dirty="0"/>
              <a:t>Proc. IEEE Intl. Conference on Communications</a:t>
            </a:r>
            <a:r>
              <a:rPr lang="en-US" altLang="zh-TW" sz="1700" dirty="0"/>
              <a:t> (</a:t>
            </a:r>
            <a:r>
              <a:rPr lang="en-US" altLang="zh-TW" sz="1700" i="1" dirty="0"/>
              <a:t>ICC</a:t>
            </a:r>
            <a:r>
              <a:rPr lang="en-US" altLang="zh-TW" sz="1700" dirty="0"/>
              <a:t>), June 2009</a:t>
            </a:r>
            <a:r>
              <a:rPr lang="en-US" altLang="zh-TW" sz="1700" dirty="0" smtClean="0"/>
              <a:t>.</a:t>
            </a:r>
          </a:p>
          <a:p>
            <a:pPr>
              <a:buNone/>
            </a:pPr>
            <a:r>
              <a:rPr lang="en-US" altLang="zh-TW" sz="1700" dirty="0"/>
              <a:t>[14] G. </a:t>
            </a:r>
            <a:r>
              <a:rPr lang="en-US" altLang="zh-TW" sz="1700" dirty="0" err="1"/>
              <a:t>Latif-Shabgahi</a:t>
            </a:r>
            <a:r>
              <a:rPr lang="en-US" altLang="zh-TW" sz="1700" dirty="0"/>
              <a:t>, </a:t>
            </a:r>
            <a:r>
              <a:rPr lang="en-US" altLang="zh-TW" sz="1700" dirty="0" smtClean="0"/>
              <a:t>J</a:t>
            </a:r>
            <a:r>
              <a:rPr lang="en-US" altLang="zh-TW" sz="1700" dirty="0"/>
              <a:t>. M. Bass, and S. Bennett, “A taxonomy for software voting algorithm used in safety-critical systems,” </a:t>
            </a:r>
            <a:r>
              <a:rPr lang="en-US" altLang="zh-TW" sz="1700" i="1" dirty="0"/>
              <a:t>IEEE Trans. on Reliability</a:t>
            </a:r>
            <a:r>
              <a:rPr lang="en-US" altLang="zh-TW" sz="1700" dirty="0"/>
              <a:t>, vol. 53, no. 3, pp. 319-328, September 2004.</a:t>
            </a:r>
            <a:endParaRPr lang="en-US" altLang="zh-TW" sz="17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References (2/3)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511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925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TW" sz="1700" dirty="0" smtClean="0"/>
              <a:t>[15] </a:t>
            </a:r>
            <a:r>
              <a:rPr lang="en-US" altLang="zh-TW" sz="1700" dirty="0"/>
              <a:t>B. Parham, “Voting Algorithms,” </a:t>
            </a:r>
            <a:r>
              <a:rPr lang="en-US" altLang="zh-TW" sz="1700" i="1" dirty="0"/>
              <a:t>IEEE Trans. on Reliability</a:t>
            </a:r>
            <a:r>
              <a:rPr lang="en-US" altLang="zh-TW" sz="1700" dirty="0"/>
              <a:t>, vol. 43, no. 4, pp. 617-629, 2002.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[16] </a:t>
            </a:r>
            <a:r>
              <a:rPr lang="en-US" altLang="zh-TW" sz="1700" dirty="0"/>
              <a:t>Y. D. Lin, P. C. Lin, S.H. Wang, and I. W. Chen, “Extracting, Classifying, and </a:t>
            </a:r>
            <a:r>
              <a:rPr lang="en-US" altLang="zh-TW" sz="1700" dirty="0" err="1"/>
              <a:t>Anonymizing</a:t>
            </a:r>
            <a:r>
              <a:rPr lang="en-US" altLang="zh-TW" sz="1700" dirty="0"/>
              <a:t> Packet Traces with Case Studies on False Positives/Negatives Assessment,” </a:t>
            </a:r>
            <a:r>
              <a:rPr lang="en-US" altLang="zh-TW" sz="1700" i="1" dirty="0"/>
              <a:t>IEEE Journal on Selected Areas in Communications</a:t>
            </a:r>
            <a:r>
              <a:rPr lang="en-US" altLang="zh-TW" sz="1700" dirty="0"/>
              <a:t>, Submit.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[17] </a:t>
            </a:r>
            <a:r>
              <a:rPr lang="en-US" altLang="zh-TW" sz="1700" dirty="0"/>
              <a:t>Y. D. Lin, I. W. Chen, P. C. Lin, C. S. Chen, </a:t>
            </a:r>
            <a:r>
              <a:rPr lang="en-US" altLang="zh-TW" sz="1700" dirty="0" smtClean="0"/>
              <a:t>and C.H</a:t>
            </a:r>
            <a:r>
              <a:rPr lang="en-US" altLang="zh-TW" sz="1700" dirty="0"/>
              <a:t>. Hsu, “On Campus Beta Site: Architecture Designs, Operational Experience, and Top Product Defects,” </a:t>
            </a:r>
            <a:r>
              <a:rPr lang="en-US" altLang="zh-TW" sz="1700" i="1" dirty="0"/>
              <a:t>IEEE Communication Magazine</a:t>
            </a:r>
            <a:r>
              <a:rPr lang="en-US" altLang="zh-TW" sz="1700" dirty="0"/>
              <a:t>, vol. 48, pp. 83-91, 2010.</a:t>
            </a:r>
            <a:endParaRPr lang="en-US" altLang="zh-TW" sz="1700" dirty="0" smtClean="0"/>
          </a:p>
          <a:p>
            <a:pPr>
              <a:buNone/>
            </a:pPr>
            <a:r>
              <a:rPr lang="en-US" altLang="zh-TW" sz="1700" dirty="0" smtClean="0"/>
              <a:t>[18] </a:t>
            </a:r>
            <a:r>
              <a:rPr lang="en-US" altLang="zh-TW" sz="1700" dirty="0"/>
              <a:t>“Common Vulnerabilities and Exposures (CVE),” available at: http://cve.mitre.org</a:t>
            </a:r>
            <a:r>
              <a:rPr lang="en-US" altLang="zh-TW" sz="1700" dirty="0" smtClean="0"/>
              <a:t>/.</a:t>
            </a:r>
          </a:p>
          <a:p>
            <a:pPr>
              <a:buNone/>
            </a:pPr>
            <a:r>
              <a:rPr lang="en-US" altLang="zh-TW" sz="1700" dirty="0"/>
              <a:t>[19] “</a:t>
            </a:r>
            <a:r>
              <a:rPr lang="en-US" altLang="zh-TW" sz="1700" dirty="0" err="1"/>
              <a:t>Wireshark</a:t>
            </a:r>
            <a:r>
              <a:rPr lang="en-US" altLang="zh-TW" sz="1700" dirty="0"/>
              <a:t>,” available at: http://www.wireshark.org/.</a:t>
            </a:r>
          </a:p>
          <a:p>
            <a:pPr>
              <a:buNone/>
            </a:pPr>
            <a:r>
              <a:rPr lang="en-US" altLang="zh-TW" sz="1700" dirty="0"/>
              <a:t>[20] S.X. Wu and W. </a:t>
            </a:r>
            <a:r>
              <a:rPr lang="en-US" altLang="zh-TW" sz="1700" dirty="0" err="1"/>
              <a:t>Banzhaf</a:t>
            </a:r>
            <a:r>
              <a:rPr lang="en-US" altLang="zh-TW" sz="1700" dirty="0"/>
              <a:t>, “The use of computational intelligence in intrusion detection systems : A review,” </a:t>
            </a:r>
            <a:r>
              <a:rPr lang="en-US" altLang="zh-TW" sz="1700" i="1" dirty="0"/>
              <a:t>Applied Soft Computing</a:t>
            </a:r>
            <a:r>
              <a:rPr lang="en-US" altLang="zh-TW" sz="1700" dirty="0"/>
              <a:t>, vol. 10, pp. 1-35, 2010.</a:t>
            </a:r>
          </a:p>
          <a:p>
            <a:pPr>
              <a:buNone/>
            </a:pPr>
            <a:r>
              <a:rPr lang="en-US" altLang="zh-TW" sz="1700" dirty="0"/>
              <a:t>[21] C. J. </a:t>
            </a:r>
            <a:r>
              <a:rPr lang="en-US" altLang="zh-TW" sz="1700" dirty="0" err="1"/>
              <a:t>Rijsbergen</a:t>
            </a:r>
            <a:r>
              <a:rPr lang="en-US" altLang="zh-TW" sz="1700" dirty="0"/>
              <a:t>, Information retrieval, </a:t>
            </a:r>
            <a:r>
              <a:rPr lang="en-US" altLang="zh-TW" sz="1700" dirty="0" err="1"/>
              <a:t>Butterworths</a:t>
            </a:r>
            <a:r>
              <a:rPr lang="en-US" altLang="zh-TW" sz="1700" dirty="0"/>
              <a:t>, London, 1979.</a:t>
            </a:r>
          </a:p>
          <a:p>
            <a:pPr>
              <a:buNone/>
            </a:pPr>
            <a:r>
              <a:rPr lang="en-US" altLang="zh-TW" sz="1700" dirty="0"/>
              <a:t>[22] S. Alexander, Editor, </a:t>
            </a:r>
            <a:r>
              <a:rPr lang="en-US" altLang="zh-TW" sz="1700" dirty="0" smtClean="0"/>
              <a:t>“Telnet </a:t>
            </a:r>
            <a:r>
              <a:rPr lang="en-US" altLang="zh-TW" sz="1700" dirty="0"/>
              <a:t>Environment </a:t>
            </a:r>
            <a:r>
              <a:rPr lang="en-US" altLang="zh-TW" sz="1700" dirty="0" smtClean="0"/>
              <a:t>Option”, </a:t>
            </a:r>
            <a:r>
              <a:rPr lang="en-US" altLang="zh-TW" sz="1700" dirty="0"/>
              <a:t>RFC 1572, </a:t>
            </a:r>
            <a:r>
              <a:rPr lang="en-US" altLang="zh-TW" sz="1700" dirty="0" err="1"/>
              <a:t>Lachman</a:t>
            </a:r>
            <a:r>
              <a:rPr lang="en-US" altLang="zh-TW" sz="1700" dirty="0"/>
              <a:t> Technology, Inc., January 1994</a:t>
            </a:r>
            <a:r>
              <a:rPr lang="en-US" altLang="zh-TW" sz="1700" dirty="0" smtClean="0"/>
              <a:t>.</a:t>
            </a:r>
            <a:endParaRPr lang="en-US" altLang="zh-TW" sz="17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References (3/3)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684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>
                <a:solidFill>
                  <a:schemeClr val="tx1"/>
                </a:solidFill>
                <a:effectLst/>
              </a:rPr>
              <a:t>Q &amp; A</a:t>
            </a:r>
            <a:endParaRPr lang="zh-TW" altLang="en-US" sz="60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altLang="zh-TW" dirty="0" smtClean="0"/>
          </a:p>
          <a:p>
            <a:r>
              <a:rPr lang="en-US" altLang="zh-TW" sz="4400" dirty="0" smtClean="0"/>
              <a:t>Thanks </a:t>
            </a:r>
            <a:r>
              <a:rPr lang="en-US" altLang="zh-TW" sz="4400" dirty="0"/>
              <a:t>for your attention!</a:t>
            </a:r>
            <a:endParaRPr lang="zh-TW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92085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Alert management</a:t>
            </a:r>
          </a:p>
          <a:p>
            <a:pPr lvl="1"/>
            <a:r>
              <a:rPr lang="en-US" altLang="zh-TW" sz="2000" dirty="0" smtClean="0"/>
              <a:t>Analyst </a:t>
            </a:r>
            <a:r>
              <a:rPr lang="en-US" altLang="zh-TW" sz="2000" dirty="0" smtClean="0">
                <a:solidFill>
                  <a:srgbClr val="FF0000"/>
                </a:solidFill>
              </a:rPr>
              <a:t>post-processes all alerts</a:t>
            </a:r>
            <a:r>
              <a:rPr lang="en-US" altLang="zh-TW" sz="2000" dirty="0" smtClean="0"/>
              <a:t>, called</a:t>
            </a:r>
            <a:r>
              <a:rPr lang="en-US" altLang="zh-TW" sz="2000" dirty="0" smtClean="0">
                <a:solidFill>
                  <a:srgbClr val="FF0000"/>
                </a:solidFill>
              </a:rPr>
              <a:t> alert post-processing</a:t>
            </a:r>
          </a:p>
          <a:p>
            <a:pPr lvl="2"/>
            <a:r>
              <a:rPr lang="en-US" altLang="zh-TW" sz="1800" dirty="0" smtClean="0"/>
              <a:t>Confirm whether the </a:t>
            </a:r>
            <a:r>
              <a:rPr lang="en-US" altLang="zh-TW" sz="1800" i="1" dirty="0" smtClean="0"/>
              <a:t>alerts are TP or FP  </a:t>
            </a:r>
          </a:p>
          <a:p>
            <a:pPr lvl="2"/>
            <a:r>
              <a:rPr lang="en-US" altLang="zh-TW" sz="1800" dirty="0" smtClean="0"/>
              <a:t>Goal: </a:t>
            </a:r>
            <a:r>
              <a:rPr lang="en-US" altLang="zh-TW" sz="1800" i="1" dirty="0" smtClean="0"/>
              <a:t>improve signature design</a:t>
            </a:r>
          </a:p>
          <a:p>
            <a:pPr lvl="2"/>
            <a:r>
              <a:rPr lang="en-US" altLang="zh-TW" sz="1800" dirty="0" smtClean="0"/>
              <a:t>Cost:</a:t>
            </a:r>
            <a:r>
              <a:rPr lang="en-US" altLang="zh-TW" sz="1800" dirty="0" smtClean="0">
                <a:solidFill>
                  <a:srgbClr val="FF0000"/>
                </a:solidFill>
              </a:rPr>
              <a:t> </a:t>
            </a:r>
            <a:r>
              <a:rPr lang="en-US" altLang="zh-TW" sz="1800" i="1" dirty="0" smtClean="0">
                <a:solidFill>
                  <a:srgbClr val="FF0000"/>
                </a:solidFill>
              </a:rPr>
              <a:t>heavy workload </a:t>
            </a:r>
            <a:r>
              <a:rPr lang="en-US" altLang="zh-TW" sz="1800" dirty="0" smtClean="0"/>
              <a:t>(especially with many alerts)</a:t>
            </a:r>
            <a:endParaRPr lang="en-US" altLang="zh-TW" sz="1800" dirty="0"/>
          </a:p>
          <a:p>
            <a:pPr lvl="2"/>
            <a:r>
              <a:rPr lang="en-US" altLang="zh-TW" sz="1800" dirty="0" smtClean="0"/>
              <a:t>Problem: many FPs</a:t>
            </a:r>
          </a:p>
          <a:p>
            <a:pPr lvl="1"/>
            <a:r>
              <a:rPr lang="en-US" altLang="zh-TW" sz="2000" dirty="0" smtClean="0"/>
              <a:t>Limitation: </a:t>
            </a:r>
            <a:r>
              <a:rPr lang="en-US" altLang="zh-TW" sz="2000" i="1" dirty="0" smtClean="0">
                <a:solidFill>
                  <a:srgbClr val="FF0000"/>
                </a:solidFill>
              </a:rPr>
              <a:t>cannot </a:t>
            </a:r>
            <a:r>
              <a:rPr lang="en-US" altLang="zh-TW" sz="2000" dirty="0" smtClean="0">
                <a:solidFill>
                  <a:srgbClr val="FF0000"/>
                </a:solidFill>
              </a:rPr>
              <a:t>investigate </a:t>
            </a:r>
            <a:r>
              <a:rPr lang="en-US" altLang="zh-TW" sz="2000" i="1" dirty="0" smtClean="0">
                <a:solidFill>
                  <a:srgbClr val="FF0000"/>
                </a:solidFill>
              </a:rPr>
              <a:t>FN</a:t>
            </a:r>
            <a:r>
              <a:rPr lang="en-US" altLang="zh-TW" sz="2000" dirty="0" smtClean="0"/>
              <a:t> cases 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Motivation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- False Positives and Negatives of IDSs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</a:t>
            </a:fld>
            <a:endParaRPr lang="zh-TW" altLang="en-US"/>
          </a:p>
        </p:txBody>
      </p:sp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4188544"/>
            <a:ext cx="4968875" cy="2336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Multiple IDSs</a:t>
            </a:r>
          </a:p>
          <a:p>
            <a:pPr lvl="1"/>
            <a:r>
              <a:rPr lang="en-US" altLang="zh-TW" sz="2000" dirty="0">
                <a:solidFill>
                  <a:srgbClr val="FF0000"/>
                </a:solidFill>
              </a:rPr>
              <a:t>FNs </a:t>
            </a:r>
            <a:r>
              <a:rPr lang="en-US" altLang="zh-TW" sz="2000" dirty="0"/>
              <a:t>could be detected </a:t>
            </a:r>
            <a:r>
              <a:rPr lang="en-US" altLang="zh-TW" sz="2000" dirty="0">
                <a:solidFill>
                  <a:srgbClr val="FF0000"/>
                </a:solidFill>
              </a:rPr>
              <a:t>by other </a:t>
            </a:r>
            <a:r>
              <a:rPr lang="en-US" altLang="zh-TW" sz="2000" dirty="0" smtClean="0">
                <a:solidFill>
                  <a:srgbClr val="FF0000"/>
                </a:solidFill>
              </a:rPr>
              <a:t>IDSs</a:t>
            </a:r>
            <a:endParaRPr lang="en-US" altLang="zh-TW" sz="2000" i="1" dirty="0" smtClean="0"/>
          </a:p>
          <a:p>
            <a:pPr lvl="1"/>
            <a:r>
              <a:rPr lang="en-US" altLang="zh-TW" sz="2000" dirty="0"/>
              <a:t>Recognize traffic by </a:t>
            </a:r>
            <a:r>
              <a:rPr lang="en-US" altLang="zh-TW" sz="2000" i="1" dirty="0"/>
              <a:t>leveraging IDSs’ detection capabilities</a:t>
            </a:r>
          </a:p>
          <a:p>
            <a:pPr lvl="1"/>
            <a:r>
              <a:rPr lang="en-US" altLang="zh-TW" sz="2000" i="1" dirty="0" smtClean="0"/>
              <a:t>Different domain knowledge</a:t>
            </a:r>
            <a:r>
              <a:rPr lang="en-US" altLang="zh-TW" sz="2000" dirty="0" smtClean="0"/>
              <a:t> among IDSs</a:t>
            </a:r>
          </a:p>
          <a:p>
            <a:pPr lvl="1"/>
            <a:endParaRPr lang="en-US" altLang="zh-TW" sz="2000" dirty="0" smtClean="0"/>
          </a:p>
          <a:p>
            <a:r>
              <a:rPr lang="en-US" altLang="zh-TW" sz="2400" dirty="0" smtClean="0"/>
              <a:t>When IDSs have different detection, how?</a:t>
            </a:r>
          </a:p>
          <a:p>
            <a:pPr lvl="1"/>
            <a:endParaRPr lang="en-US" altLang="zh-TW" sz="2000" dirty="0" smtClean="0"/>
          </a:p>
          <a:p>
            <a:r>
              <a:rPr lang="en-US" altLang="zh-TW" sz="2400" dirty="0" smtClean="0"/>
              <a:t>Using Majority Voting (MV)</a:t>
            </a:r>
          </a:p>
          <a:p>
            <a:pPr lvl="1"/>
            <a:r>
              <a:rPr lang="en-US" altLang="zh-TW" sz="2000" dirty="0" smtClean="0"/>
              <a:t>Goal: solve conflicts when IDSs have different detection</a:t>
            </a:r>
          </a:p>
          <a:p>
            <a:pPr lvl="1"/>
            <a:r>
              <a:rPr lang="en-US" altLang="zh-TW" sz="2000" dirty="0" smtClean="0"/>
              <a:t>Drawback: </a:t>
            </a:r>
            <a:r>
              <a:rPr lang="en-US" altLang="zh-TW" sz="2000" dirty="0" smtClean="0">
                <a:solidFill>
                  <a:srgbClr val="FF0000"/>
                </a:solidFill>
              </a:rPr>
              <a:t>disregard </a:t>
            </a:r>
            <a:r>
              <a:rPr lang="en-US" altLang="zh-TW" sz="2000" i="1" dirty="0" smtClean="0">
                <a:solidFill>
                  <a:srgbClr val="FF0000"/>
                </a:solidFill>
              </a:rPr>
              <a:t>difference</a:t>
            </a:r>
            <a:r>
              <a:rPr lang="en-US" altLang="zh-TW" sz="2000" dirty="0" smtClean="0">
                <a:solidFill>
                  <a:srgbClr val="FF0000"/>
                </a:solidFill>
              </a:rPr>
              <a:t> among IDSs</a:t>
            </a:r>
          </a:p>
          <a:p>
            <a:pPr lvl="1"/>
            <a:r>
              <a:rPr lang="en-US" altLang="zh-TW" sz="2000" dirty="0" smtClean="0"/>
              <a:t>Reason: weights of all IDSs are the same</a:t>
            </a:r>
            <a:endParaRPr lang="en-US" altLang="zh-TW" sz="24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Motivation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- Leveraging IDSs’ Detection Capabilities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Problem statement</a:t>
            </a:r>
          </a:p>
          <a:p>
            <a:pPr lvl="1"/>
            <a:r>
              <a:rPr lang="en-US" altLang="zh-TW" sz="2000" dirty="0" smtClean="0"/>
              <a:t>Given sets </a:t>
            </a:r>
            <a:r>
              <a:rPr lang="en-US" altLang="zh-TW" sz="2000" dirty="0"/>
              <a:t>of alerts</a:t>
            </a:r>
            <a:r>
              <a:rPr lang="zh-TW" altLang="en-US" sz="2000" dirty="0"/>
              <a:t> </a:t>
            </a:r>
            <a:r>
              <a:rPr lang="en-US" altLang="zh-TW" sz="2000" dirty="0"/>
              <a:t>produced by </a:t>
            </a:r>
            <a:r>
              <a:rPr lang="en-US" altLang="zh-TW" sz="2000" dirty="0" smtClean="0"/>
              <a:t>multiple IDSs, design a </a:t>
            </a:r>
            <a:r>
              <a:rPr lang="en-US" altLang="zh-TW" sz="2000" dirty="0"/>
              <a:t>creditability-based weighted </a:t>
            </a:r>
            <a:r>
              <a:rPr lang="en-US" altLang="zh-TW" sz="2000" dirty="0" smtClean="0"/>
              <a:t>voting to </a:t>
            </a:r>
            <a:r>
              <a:rPr lang="en-US" altLang="zh-TW" sz="2000" dirty="0"/>
              <a:t>reduce </a:t>
            </a:r>
            <a:r>
              <a:rPr lang="en-US" altLang="zh-TW" sz="2000" dirty="0" smtClean="0"/>
              <a:t>FPs/FNs by leveraging the domain knowledge among IDSs</a:t>
            </a:r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Objectives</a:t>
            </a:r>
          </a:p>
          <a:p>
            <a:pPr lvl="1"/>
            <a:r>
              <a:rPr lang="en-US" altLang="zh-TW" sz="2000" dirty="0" smtClean="0"/>
              <a:t>To investigate </a:t>
            </a:r>
            <a:r>
              <a:rPr lang="en-US" altLang="zh-TW" sz="2000" dirty="0"/>
              <a:t>the </a:t>
            </a:r>
            <a:r>
              <a:rPr lang="en-US" altLang="zh-TW" sz="2000" dirty="0" smtClean="0"/>
              <a:t>IDSs’ detection capabilities</a:t>
            </a:r>
          </a:p>
          <a:p>
            <a:pPr lvl="1"/>
            <a:r>
              <a:rPr lang="en-US" altLang="zh-TW" sz="2000" dirty="0" smtClean="0"/>
              <a:t>To increase </a:t>
            </a:r>
            <a:r>
              <a:rPr lang="en-US" altLang="zh-TW" sz="2000" dirty="0"/>
              <a:t>the </a:t>
            </a:r>
            <a:r>
              <a:rPr lang="en-US" altLang="zh-TW" sz="2000" dirty="0" smtClean="0"/>
              <a:t>accuracy and efficiency </a:t>
            </a:r>
            <a:r>
              <a:rPr lang="en-US" altLang="zh-TW" sz="2000" dirty="0"/>
              <a:t>of alert post-processing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To reduce both FPs and FNs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Problem Statement</a:t>
            </a:r>
            <a:endParaRPr lang="zh-TW" altLang="en-US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3400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TW" sz="24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Related Works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- Methods of Alert Post-processing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314594"/>
              </p:ext>
            </p:extLst>
          </p:nvPr>
        </p:nvGraphicFramePr>
        <p:xfrm>
          <a:off x="107508" y="1556792"/>
          <a:ext cx="892899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196"/>
                <a:gridCol w="1728192"/>
                <a:gridCol w="1260140"/>
                <a:gridCol w="1404156"/>
                <a:gridCol w="1332150"/>
                <a:gridCol w="1404158"/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Approach</a:t>
                      </a:r>
                      <a:endParaRPr lang="zh-TW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Goal</a:t>
                      </a:r>
                      <a:endParaRPr lang="zh-TW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aseline="0" dirty="0" smtClean="0"/>
                        <a:t>Number of IDSs</a:t>
                      </a:r>
                      <a:endParaRPr lang="zh-TW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FNs</a:t>
                      </a:r>
                      <a:r>
                        <a:rPr lang="en-US" altLang="zh-TW" sz="1600" baseline="0" dirty="0" smtClean="0"/>
                        <a:t> investigation</a:t>
                      </a:r>
                      <a:endParaRPr lang="zh-TW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aseline="0" dirty="0" smtClean="0"/>
                        <a:t>Output</a:t>
                      </a:r>
                      <a:endParaRPr lang="zh-TW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Creditability</a:t>
                      </a:r>
                      <a:endParaRPr lang="zh-TW" altLang="en-US" sz="1600" b="1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Alert correlation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TW" sz="1600" baseline="0" dirty="0" smtClean="0"/>
                        <a:t>Merge alerts for a high-level view of the attack</a:t>
                      </a:r>
                      <a:endParaRPr lang="en-US" altLang="zh-TW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altLang="zh-TW" sz="1600" u="none" baseline="0" dirty="0" smtClean="0"/>
                        <a:t>Attack graphs</a:t>
                      </a:r>
                      <a:endParaRPr lang="en-US" altLang="zh-TW" sz="1600" u="none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baseline="0" dirty="0" smtClean="0"/>
                        <a:t>N/A</a:t>
                      </a:r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Alert</a:t>
                      </a:r>
                      <a:r>
                        <a:rPr lang="en-US" altLang="zh-TW" sz="1600" baseline="0" dirty="0" smtClean="0"/>
                        <a:t> clustering</a:t>
                      </a:r>
                      <a:endParaRPr lang="en-US" altLang="zh-TW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TW" sz="1600" u="none" baseline="0" dirty="0" smtClean="0"/>
                        <a:t>Identify root causes of alerts</a:t>
                      </a:r>
                      <a:endParaRPr lang="en-US" altLang="zh-TW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u="none" baseline="0" dirty="0" smtClean="0"/>
                        <a:t>Alert clusters</a:t>
                      </a:r>
                      <a:endParaRPr lang="en-US" altLang="zh-TW" sz="160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baseline="0" dirty="0" smtClean="0"/>
                        <a:t>N/A</a:t>
                      </a:r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Alert classification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TW" sz="1600" baseline="0" dirty="0" smtClean="0"/>
                        <a:t>Reduce FP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TW" sz="1600" u="none" dirty="0" smtClean="0"/>
                        <a:t>Reduce analyst’s</a:t>
                      </a:r>
                      <a:r>
                        <a:rPr lang="en-US" altLang="zh-TW" sz="1600" u="none" baseline="0" dirty="0" smtClean="0"/>
                        <a:t> </a:t>
                      </a:r>
                      <a:r>
                        <a:rPr lang="en-US" altLang="zh-TW" sz="1600" u="none" dirty="0" smtClean="0"/>
                        <a:t>workload</a:t>
                      </a:r>
                      <a:endParaRPr lang="en-US" altLang="zh-TW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One</a:t>
                      </a:r>
                      <a:endParaRPr lang="en-US" altLang="zh-TW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baseline="0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u="none" baseline="0" dirty="0" smtClean="0"/>
                        <a:t>TP/FP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baseline="0" dirty="0" smtClean="0"/>
                        <a:t>N/A</a:t>
                      </a:r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Majority Voting (MV)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TW" sz="1600" baseline="0" dirty="0" smtClean="0"/>
                        <a:t>Reduce FP/FN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TW" sz="1600" u="none" dirty="0" smtClean="0"/>
                        <a:t>Reduce analyst’s</a:t>
                      </a:r>
                      <a:r>
                        <a:rPr lang="en-US" altLang="zh-TW" sz="1600" u="none" baseline="0" dirty="0" smtClean="0"/>
                        <a:t> </a:t>
                      </a:r>
                      <a:r>
                        <a:rPr lang="en-US" altLang="zh-TW" sz="1600" u="none" dirty="0" smtClean="0"/>
                        <a:t>workload</a:t>
                      </a:r>
                      <a:endParaRPr lang="en-US" altLang="zh-TW" sz="160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Multiple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u="none" baseline="0" dirty="0" smtClean="0"/>
                        <a:t>Yes (by some IDSs)</a:t>
                      </a:r>
                      <a:endParaRPr lang="en-US" altLang="zh-TW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altLang="zh-TW" sz="1600" u="none" baseline="0" dirty="0" smtClean="0"/>
                        <a:t>FP/FN</a:t>
                      </a:r>
                      <a:endParaRPr lang="en-US" altLang="zh-TW" sz="1600" u="none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baseline="0" dirty="0" smtClean="0"/>
                        <a:t>N/A</a:t>
                      </a:r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Creditability-based Weighted Voting (CWV)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TW" sz="1600" baseline="0" dirty="0" smtClean="0"/>
                        <a:t>Reduce FP/FN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TW" sz="1600" u="none" dirty="0" smtClean="0"/>
                        <a:t>Reduce analyst’s</a:t>
                      </a:r>
                      <a:r>
                        <a:rPr lang="en-US" altLang="zh-TW" sz="1600" u="none" baseline="0" dirty="0" smtClean="0"/>
                        <a:t> </a:t>
                      </a:r>
                      <a:r>
                        <a:rPr lang="en-US" altLang="zh-TW" sz="1600" u="none" dirty="0" smtClean="0"/>
                        <a:t>workload</a:t>
                      </a:r>
                      <a:endParaRPr lang="en-US" altLang="zh-TW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Multiple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zh-TW" sz="1600" u="none" baseline="0" dirty="0" smtClean="0"/>
                        <a:t>Yes (by some IDSs)</a:t>
                      </a:r>
                      <a:endParaRPr lang="en-US" altLang="zh-TW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altLang="zh-TW" sz="1600" u="none" baseline="0" dirty="0" smtClean="0"/>
                        <a:t>TP/FP/TN/FN</a:t>
                      </a:r>
                      <a:endParaRPr lang="en-US" altLang="zh-TW" sz="1600" u="none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altLang="zh-TW" sz="1600" dirty="0" smtClean="0"/>
                        <a:t>Yes</a:t>
                      </a:r>
                      <a:endParaRPr lang="en-US" altLang="zh-TW" sz="1600" u="none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7611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Active Trace Collection</a:t>
            </a:r>
            <a:endParaRPr lang="en-US" altLang="zh-TW" sz="2400" dirty="0" smtClean="0"/>
          </a:p>
          <a:p>
            <a:pPr lvl="1"/>
            <a:r>
              <a:rPr lang="en-US" altLang="zh-TW" sz="2000" dirty="0" smtClean="0"/>
              <a:t>Extract </a:t>
            </a:r>
            <a:r>
              <a:rPr lang="en-US" altLang="zh-TW" sz="2000" dirty="0"/>
              <a:t>and classify suspicious traces from real-world </a:t>
            </a:r>
            <a:r>
              <a:rPr lang="en-US" altLang="zh-TW" sz="2000" dirty="0" smtClean="0"/>
              <a:t>traffic</a:t>
            </a:r>
          </a:p>
          <a:p>
            <a:r>
              <a:rPr lang="en-US" altLang="zh-TW" sz="2400" dirty="0"/>
              <a:t>FP/FN Analysis</a:t>
            </a:r>
            <a:endParaRPr lang="en-US" altLang="zh-TW" sz="2400" dirty="0" smtClean="0"/>
          </a:p>
          <a:p>
            <a:pPr lvl="1"/>
            <a:r>
              <a:rPr lang="en-US" altLang="zh-TW" sz="2000" dirty="0" smtClean="0"/>
              <a:t>Analyze </a:t>
            </a:r>
            <a:r>
              <a:rPr lang="en-US" altLang="zh-TW" sz="2000" dirty="0"/>
              <a:t>FP/FN cases and investigate the causes of FP/FN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Record </a:t>
            </a:r>
            <a:r>
              <a:rPr lang="en-US" altLang="zh-TW" sz="2000" dirty="0"/>
              <a:t>the confirmed FP/FN </a:t>
            </a:r>
            <a:r>
              <a:rPr lang="en-US" altLang="zh-TW" sz="2000" dirty="0" smtClean="0"/>
              <a:t>cases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900" dirty="0" smtClean="0">
                <a:solidFill>
                  <a:schemeClr val="tx1"/>
                </a:solidFill>
                <a:effectLst/>
              </a:rPr>
              <a:t>Background (Our Previous Work)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- </a:t>
            </a:r>
            <a:r>
              <a:rPr lang="en-US" altLang="zh-TW" sz="3600" dirty="0">
                <a:solidFill>
                  <a:schemeClr val="tx1"/>
                </a:solidFill>
                <a:effectLst/>
              </a:rPr>
              <a:t>Generation Method of FP/FN Datasets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</a:t>
            </a:fld>
            <a:endParaRPr lang="zh-TW" altLang="en-US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3" y="3662266"/>
            <a:ext cx="7340707" cy="30791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80474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altLang="zh-TW" sz="2400" i="1" dirty="0" smtClean="0"/>
              <a:t>Creditability-based </a:t>
            </a:r>
            <a:r>
              <a:rPr lang="en-US" altLang="zh-TW" sz="2400" i="1" dirty="0"/>
              <a:t>Weighted Voting</a:t>
            </a:r>
            <a:endParaRPr lang="en-US" altLang="zh-TW" sz="2400" dirty="0" smtClean="0"/>
          </a:p>
          <a:p>
            <a:pPr lvl="1"/>
            <a:r>
              <a:rPr lang="en-US" altLang="zh-TW" sz="2000" dirty="0" smtClean="0"/>
              <a:t>Based </a:t>
            </a:r>
            <a:r>
              <a:rPr lang="en-US" altLang="zh-TW" sz="2000" dirty="0"/>
              <a:t>on Datasets and accumulated knowledge of alerts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Make the decisions on traces more </a:t>
            </a:r>
            <a:r>
              <a:rPr lang="en-US" altLang="zh-TW" sz="2000" dirty="0"/>
              <a:t>accurately</a:t>
            </a:r>
            <a:endParaRPr lang="en-US" altLang="zh-TW" sz="20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System Architecture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9</a:t>
            </a:fld>
            <a:endParaRPr lang="zh-TW" alt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3" y="3068960"/>
            <a:ext cx="7340707" cy="30791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5044904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高山峻嶺">
  <a:themeElements>
    <a:clrScheme name="宣紙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高山峻嶺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高山峻嶺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高山佈景主題</Template>
  <TotalTime>50614</TotalTime>
  <Words>3379</Words>
  <Application>Microsoft Office PowerPoint</Application>
  <PresentationFormat>如螢幕大小 (4:3)</PresentationFormat>
  <Paragraphs>799</Paragraphs>
  <Slides>33</Slides>
  <Notes>29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35" baseType="lpstr">
      <vt:lpstr>高山峻嶺</vt:lpstr>
      <vt:lpstr>方程式</vt:lpstr>
      <vt:lpstr>Creditability-based Weighted Voting to Reduce False Positives and Negatives in Intrusion Detection</vt:lpstr>
      <vt:lpstr>Outline</vt:lpstr>
      <vt:lpstr>Motivation - False Alerts of Signature-based IDSs</vt:lpstr>
      <vt:lpstr>Motivation - False Positives and Negatives of IDSs</vt:lpstr>
      <vt:lpstr>Motivation - Leveraging IDSs’ Detection Capabilities</vt:lpstr>
      <vt:lpstr>Problem Statement</vt:lpstr>
      <vt:lpstr>Related Works - Methods of Alert Post-processing</vt:lpstr>
      <vt:lpstr>Background (Our Previous Work) - Generation Method of FP/FN Datasets</vt:lpstr>
      <vt:lpstr>System Architecture</vt:lpstr>
      <vt:lpstr>CWV Architecture</vt:lpstr>
      <vt:lpstr>CM: Creditability Modeling</vt:lpstr>
      <vt:lpstr>TLM: Two-level Modeling</vt:lpstr>
      <vt:lpstr>TLM: Two-level Modeling - Output- Creditability Table</vt:lpstr>
      <vt:lpstr>AS: Authority Selecting</vt:lpstr>
      <vt:lpstr>VE: Voter Excluding</vt:lpstr>
      <vt:lpstr>WV: Weighted Voting</vt:lpstr>
      <vt:lpstr>Example of CWV</vt:lpstr>
      <vt:lpstr>Evaluation</vt:lpstr>
      <vt:lpstr>Investigation of creditabilities - Protocol level</vt:lpstr>
      <vt:lpstr>Investigation of creditabilities - Alert Message level</vt:lpstr>
      <vt:lpstr>CWV Evaluation  - Evaluation Metrics</vt:lpstr>
      <vt:lpstr>Accuracy Measure of MV and CWV</vt:lpstr>
      <vt:lpstr>TPR and TNR Measures of MV and CWV</vt:lpstr>
      <vt:lpstr>Efficiency of MV and CWV</vt:lpstr>
      <vt:lpstr>Percentages of FP/FN of CWV and each IDS</vt:lpstr>
      <vt:lpstr>Differences between CWV and each IDS in percentages at FP/FN</vt:lpstr>
      <vt:lpstr>Case study I - TP case in CWV and FN in MV</vt:lpstr>
      <vt:lpstr>Case study II - TN case in CWV and FP in MV</vt:lpstr>
      <vt:lpstr>Conclusions and Future Work</vt:lpstr>
      <vt:lpstr>References (1/3)</vt:lpstr>
      <vt:lpstr>References (2/3)</vt:lpstr>
      <vt:lpstr>References (3/3)</vt:lpstr>
      <vt:lpstr>Q &amp; 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DVD</dc:creator>
  <cp:lastModifiedBy>DVD</cp:lastModifiedBy>
  <cp:revision>6243</cp:revision>
  <cp:lastPrinted>2011-06-03T06:09:26Z</cp:lastPrinted>
  <dcterms:created xsi:type="dcterms:W3CDTF">2010-07-08T08:56:02Z</dcterms:created>
  <dcterms:modified xsi:type="dcterms:W3CDTF">2011-07-07T02:45:03Z</dcterms:modified>
</cp:coreProperties>
</file>